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Masters/slideMaster19.xml" ContentType="application/vnd.openxmlformats-officedocument.presentationml.slideMaster+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Masters/slideMaster17.xml" ContentType="application/vnd.openxmlformats-officedocument.presentationml.slideMaster+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Masters/slideMaster1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19.xml" ContentType="application/vnd.openxmlformats-officedocument.theme+xml"/>
  <Override PartName="/ppt/notesSlides/notesSlide15.xml" ContentType="application/vnd.openxmlformats-officedocument.presentationml.notesSlid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 id="2147483694" r:id="rId18"/>
    <p:sldMasterId id="2147483696" r:id="rId19"/>
  </p:sldMasterIdLst>
  <p:notesMasterIdLst>
    <p:notesMasterId r:id="rId43"/>
  </p:notesMasterIdLst>
  <p:sldIdLst>
    <p:sldId id="275" r:id="rId20"/>
    <p:sldId id="279" r:id="rId21"/>
    <p:sldId id="27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7" r:id="rId41"/>
    <p:sldId id="28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96" autoAdjust="0"/>
  </p:normalViewPr>
  <p:slideViewPr>
    <p:cSldViewPr>
      <p:cViewPr varScale="1">
        <p:scale>
          <a:sx n="60" d="100"/>
          <a:sy n="60" d="100"/>
        </p:scale>
        <p:origin x="-16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EED9F2-92CC-4394-9B98-AB2FF81AD69C}"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549C6-8945-4ED3-9D83-C0BD96383701}" type="slidenum">
              <a:rPr lang="en-US" smtClean="0"/>
              <a:pPr/>
              <a:t>‹#›</a:t>
            </a:fld>
            <a:endParaRPr lang="en-US"/>
          </a:p>
        </p:txBody>
      </p:sp>
    </p:spTree>
    <p:extLst>
      <p:ext uri="{BB962C8B-B14F-4D97-AF65-F5344CB8AC3E}">
        <p14:creationId xmlns:p14="http://schemas.microsoft.com/office/powerpoint/2010/main" xmlns="" val="156327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দেখিয়ে প্রশ্নোত্তরের মাধ্যমে শিক্ষার্থীদের মনোযোগ আকর্ষণ  করে আজকের পাঠের মানসিক পরিবেশ তৈরির  চেষ্টা করা হয়েছে। প্রদর্শিত</a:t>
            </a:r>
            <a:r>
              <a:rPr lang="en-US" baseline="0" dirty="0" smtClean="0"/>
              <a:t> </a:t>
            </a:r>
            <a:r>
              <a:rPr lang="bn-BD" baseline="0" dirty="0" smtClean="0"/>
              <a:t>এনিমেটেড ছবিটি দেখিয়ে নিচের প্রশ্নগুলো করতে পারেনঃ</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খেলোয়াড়রা কী স্বাছন্দে বল নিয়ে যেতে পারছে?   সম্ভাব্য উত্তরঃ না, একদল অন্য দলকে বাধা দিচ্ছে।</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এধরনের বাধাকে আমরা কী বলতে পারি? সম্ভাব্য উত্তরঃ গতিরোধ করা।</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বিদ্যুৎ চলাচলের সময় কী এ ধরনের গতিরোধ ঘটলে আমারা তাকে কী বলতে পারি? সম্ভাব্য উত্তরঃ রোধ।</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4</a:t>
            </a:fld>
            <a:endParaRPr lang="en-US"/>
          </a:p>
        </p:txBody>
      </p:sp>
    </p:spTree>
    <p:extLst>
      <p:ext uri="{BB962C8B-B14F-4D97-AF65-F5344CB8AC3E}">
        <p14:creationId xmlns:p14="http://schemas.microsoft.com/office/powerpoint/2010/main" xmlns="" val="260164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a:t>
            </a:r>
            <a:r>
              <a:rPr lang="en-US" sz="1200" dirty="0" err="1" smtClean="0">
                <a:solidFill>
                  <a:prstClr val="white"/>
                </a:solidFill>
                <a:latin typeface="NikoshBAN" pitchFamily="2" charset="0"/>
                <a:cs typeface="NikoshBAN" pitchFamily="2" charset="0"/>
              </a:rPr>
              <a:t>শ্রেণি</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সংযোগ</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বর্ত</a:t>
            </a:r>
            <a:r>
              <a:rPr lang="bn-BD" sz="1200" dirty="0" smtClean="0">
                <a:solidFill>
                  <a:prstClr val="white"/>
                </a:solidFill>
                <a:latin typeface="NikoshBAN" pitchFamily="2" charset="0"/>
                <a:cs typeface="NikoshBAN" pitchFamily="2" charset="0"/>
              </a:rPr>
              <a:t>নীতে</a:t>
            </a:r>
            <a:r>
              <a:rPr lang="bn-BD" sz="1200" baseline="0" dirty="0" smtClean="0">
                <a:solidFill>
                  <a:prstClr val="white"/>
                </a:solidFill>
                <a:latin typeface="NikoshBAN" pitchFamily="2" charset="0"/>
                <a:cs typeface="NikoshBAN" pitchFamily="2" charset="0"/>
              </a:rPr>
              <a:t> একাধিক বৈদ্যুতিক রোধ সংযোগে নির্দিষ্ট তড়িৎ প্রবাহের জন্য বিভিন্ন বিভব পার্থক্য পাওয়া যায় তা </a:t>
            </a:r>
            <a:r>
              <a:rPr lang="bn-BD" sz="1200" dirty="0" smtClean="0">
                <a:solidFill>
                  <a:prstClr val="white"/>
                </a:solidFill>
                <a:latin typeface="NikoshBAN" pitchFamily="2" charset="0"/>
                <a:cs typeface="NikoshBAN" pitchFamily="2" charset="0"/>
              </a:rPr>
              <a:t>উপস্থাপনের</a:t>
            </a:r>
            <a:r>
              <a:rPr lang="bn-BD" sz="1200" baseline="0" dirty="0" smtClean="0">
                <a:solidFill>
                  <a:prstClr val="white"/>
                </a:solidFill>
                <a:latin typeface="NikoshBAN" pitchFamily="2" charset="0"/>
                <a:cs typeface="NikoshBAN" pitchFamily="2" charset="0"/>
              </a:rPr>
              <a:t> চেষ্টা করা হয়েছে। </a:t>
            </a:r>
            <a:r>
              <a:rPr lang="bn-BD" baseline="0" dirty="0" smtClean="0"/>
              <a:t>তবে বিষয় শিক্ষক ইচ্ছে করলে  স্লাইডে উল্লেখিত প্রশ্ন ও বর্ণনা মুছে দিয়ে  প্রয়োজনীয় উপকরণ সাজিয়ে এ ধনের কাজ করতে পারেন যাতে শিক্ষার্থীরা শ্রেণিতে সক্রিয় থাকে অথবা নিজের মত করে অন্য কোনো যুক্তিযুক্ত উপায়ও অবলম্বন করতে পারেন।</a:t>
            </a:r>
            <a:endParaRPr lang="en-US" sz="1200" dirty="0" smtClean="0">
              <a:solidFill>
                <a:prstClr val="white"/>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13</a:t>
            </a:fld>
            <a:endParaRPr lang="en-US"/>
          </a:p>
        </p:txBody>
      </p:sp>
    </p:spTree>
    <p:extLst>
      <p:ext uri="{BB962C8B-B14F-4D97-AF65-F5344CB8AC3E}">
        <p14:creationId xmlns:p14="http://schemas.microsoft.com/office/powerpoint/2010/main" xmlns="" val="426328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a:t>
            </a:r>
            <a:r>
              <a:rPr lang="en-US" sz="1200" dirty="0" err="1" smtClean="0">
                <a:solidFill>
                  <a:prstClr val="white"/>
                </a:solidFill>
                <a:latin typeface="NikoshBAN" pitchFamily="2" charset="0"/>
                <a:cs typeface="NikoshBAN" pitchFamily="2" charset="0"/>
              </a:rPr>
              <a:t>শ্রেণি</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সংযোগ</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বর্ত</a:t>
            </a:r>
            <a:r>
              <a:rPr lang="bn-BD" sz="1200" dirty="0" smtClean="0">
                <a:solidFill>
                  <a:prstClr val="white"/>
                </a:solidFill>
                <a:latin typeface="NikoshBAN" pitchFamily="2" charset="0"/>
                <a:cs typeface="NikoshBAN" pitchFamily="2" charset="0"/>
              </a:rPr>
              <a:t>নীতে</a:t>
            </a:r>
            <a:r>
              <a:rPr lang="bn-BD" sz="1200" baseline="0" dirty="0" smtClean="0">
                <a:solidFill>
                  <a:prstClr val="white"/>
                </a:solidFill>
                <a:latin typeface="NikoshBAN" pitchFamily="2" charset="0"/>
                <a:cs typeface="NikoshBAN" pitchFamily="2" charset="0"/>
              </a:rPr>
              <a:t> একাধিক বৈদ্যুতিক রোধ সংযোগে নির্দিষ্ট তড়িৎ প্রবাহের জন্য বিভিন্ন বিভব পার্থক্য পাওয়া যায় তা </a:t>
            </a:r>
            <a:r>
              <a:rPr lang="bn-BD" sz="1200" dirty="0" smtClean="0">
                <a:solidFill>
                  <a:prstClr val="white"/>
                </a:solidFill>
                <a:latin typeface="NikoshBAN" pitchFamily="2" charset="0"/>
                <a:cs typeface="NikoshBAN" pitchFamily="2" charset="0"/>
              </a:rPr>
              <a:t>উপস্থাপনের</a:t>
            </a:r>
            <a:r>
              <a:rPr lang="bn-BD" sz="1200" baseline="0" dirty="0" smtClean="0">
                <a:solidFill>
                  <a:prstClr val="white"/>
                </a:solidFill>
                <a:latin typeface="NikoshBAN" pitchFamily="2" charset="0"/>
                <a:cs typeface="NikoshBAN" pitchFamily="2" charset="0"/>
              </a:rPr>
              <a:t> চেষ্টা করা হয়েছে। </a:t>
            </a:r>
            <a:r>
              <a:rPr lang="bn-BD" baseline="0" dirty="0" smtClean="0"/>
              <a:t>তবে বিষয় শিক্ষক ইচ্ছে করলে  স্লাইডে উল্লেখিত প্রশ্ন ও বর্ণনা মুছে দিয়ে  প্রয়োজনীয় উপকরণ সাজিয়ে এ ধনের কাজ করতে পারেন যাতে শিক্ষার্থীরা শ্রেণিতে সক্রিয় থাকে অথবা নিজের মত করে অন্য কোনো যুক্তিযুক্ত উপায়ও অবলম্বন করতে পারেন।</a:t>
            </a:r>
            <a:endParaRPr lang="en-US" sz="1200" dirty="0" smtClean="0">
              <a:solidFill>
                <a:prstClr val="white"/>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14</a:t>
            </a:fld>
            <a:endParaRPr lang="en-US"/>
          </a:p>
        </p:txBody>
      </p:sp>
    </p:spTree>
    <p:extLst>
      <p:ext uri="{BB962C8B-B14F-4D97-AF65-F5344CB8AC3E}">
        <p14:creationId xmlns:p14="http://schemas.microsoft.com/office/powerpoint/2010/main" xmlns="" val="165457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a:t>
            </a:r>
            <a:r>
              <a:rPr lang="en-US" sz="1200" dirty="0" err="1" smtClean="0">
                <a:solidFill>
                  <a:prstClr val="white"/>
                </a:solidFill>
                <a:latin typeface="NikoshBAN" pitchFamily="2" charset="0"/>
                <a:cs typeface="NikoshBAN" pitchFamily="2" charset="0"/>
              </a:rPr>
              <a:t>শ্রেণি</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সংযোগ</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বর্ত</a:t>
            </a:r>
            <a:r>
              <a:rPr lang="bn-BD" sz="1200" dirty="0" smtClean="0">
                <a:solidFill>
                  <a:prstClr val="white"/>
                </a:solidFill>
                <a:latin typeface="NikoshBAN" pitchFamily="2" charset="0"/>
                <a:cs typeface="NikoshBAN" pitchFamily="2" charset="0"/>
              </a:rPr>
              <a:t>নীতে</a:t>
            </a:r>
            <a:r>
              <a:rPr lang="bn-BD" sz="1200" baseline="0" dirty="0" smtClean="0">
                <a:solidFill>
                  <a:prstClr val="white"/>
                </a:solidFill>
                <a:latin typeface="NikoshBAN" pitchFamily="2" charset="0"/>
                <a:cs typeface="NikoshBAN" pitchFamily="2" charset="0"/>
              </a:rPr>
              <a:t> একাধিক বৈদ্যুতিক রোধ সংযোগে তুল্যরোধের সূত্র শিক্ষার্থীদের সহায়তায় বোর্ডে লিখিয়ে নিতে </a:t>
            </a:r>
            <a:r>
              <a:rPr lang="bn-BD" baseline="0" dirty="0" smtClean="0"/>
              <a:t>পারেন।</a:t>
            </a:r>
            <a:endParaRPr lang="en-US" sz="1200" dirty="0" smtClean="0">
              <a:solidFill>
                <a:prstClr val="white"/>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15</a:t>
            </a:fld>
            <a:endParaRPr lang="en-US"/>
          </a:p>
        </p:txBody>
      </p:sp>
    </p:spTree>
    <p:extLst>
      <p:ext uri="{BB962C8B-B14F-4D97-AF65-F5344CB8AC3E}">
        <p14:creationId xmlns:p14="http://schemas.microsoft.com/office/powerpoint/2010/main" xmlns="" val="98916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a:t>
            </a:r>
            <a:r>
              <a:rPr lang="bn-BD" sz="1200" baseline="0" dirty="0" smtClean="0">
                <a:solidFill>
                  <a:prstClr val="white"/>
                </a:solidFill>
                <a:latin typeface="NikoshBAN" pitchFamily="2" charset="0"/>
                <a:cs typeface="NikoshBAN" pitchFamily="2" charset="0"/>
              </a:rPr>
              <a:t>সমান্তরাল </a:t>
            </a:r>
            <a:r>
              <a:rPr lang="en-US" sz="1200" dirty="0" err="1" smtClean="0">
                <a:solidFill>
                  <a:prstClr val="white"/>
                </a:solidFill>
                <a:latin typeface="NikoshBAN" pitchFamily="2" charset="0"/>
                <a:cs typeface="NikoshBAN" pitchFamily="2" charset="0"/>
              </a:rPr>
              <a:t>সংযোগ</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বর্ত</a:t>
            </a:r>
            <a:r>
              <a:rPr lang="bn-BD" sz="1200" dirty="0" smtClean="0">
                <a:solidFill>
                  <a:prstClr val="white"/>
                </a:solidFill>
                <a:latin typeface="NikoshBAN" pitchFamily="2" charset="0"/>
                <a:cs typeface="NikoshBAN" pitchFamily="2" charset="0"/>
              </a:rPr>
              <a:t>নীতে</a:t>
            </a:r>
            <a:r>
              <a:rPr lang="bn-BD" sz="1200" baseline="0" dirty="0" smtClean="0">
                <a:solidFill>
                  <a:prstClr val="white"/>
                </a:solidFill>
                <a:latin typeface="NikoshBAN" pitchFamily="2" charset="0"/>
                <a:cs typeface="NikoshBAN" pitchFamily="2" charset="0"/>
              </a:rPr>
              <a:t> একাধিক বৈদ্যুতিক রোধ সংযোগে নির্দিষ্ট বিভব পার্থক্য –এর জন্য পরিবর্তিত তড়িৎ প্রবাহের জন্য তুল্যরোধের কীরূপ পরিবর্তন হয় তা </a:t>
            </a:r>
            <a:r>
              <a:rPr lang="bn-BD" sz="1200" dirty="0" smtClean="0">
                <a:solidFill>
                  <a:prstClr val="white"/>
                </a:solidFill>
                <a:latin typeface="NikoshBAN" pitchFamily="2" charset="0"/>
                <a:cs typeface="NikoshBAN" pitchFamily="2" charset="0"/>
              </a:rPr>
              <a:t>উপস্থাপনের</a:t>
            </a:r>
            <a:r>
              <a:rPr lang="bn-BD" sz="1200" baseline="0" dirty="0" smtClean="0">
                <a:solidFill>
                  <a:prstClr val="white"/>
                </a:solidFill>
                <a:latin typeface="NikoshBAN" pitchFamily="2" charset="0"/>
                <a:cs typeface="NikoshBAN" pitchFamily="2" charset="0"/>
              </a:rPr>
              <a:t> চেষ্টা করা হয়েছে। </a:t>
            </a:r>
            <a:r>
              <a:rPr lang="bn-BD" baseline="0" dirty="0" smtClean="0"/>
              <a:t>তবে বিষয় শিক্ষক ইচ্ছে করলে  স্লাইডে উল্লেখিত প্রশ্ন ও বর্ণনা মুছে দিয়ে  প্রয়োজনীয় উপকরণ সাজিয়ে এ ধনের কাজ করতে পারেন যাতে শিক্ষার্থীরা শ্রেণিতে সক্রিয় থাকে অথবা নিজের মত করে অন্য কোনো যুক্তিযুক্ত উপায়ও অবলম্বন করতে পারেন।</a:t>
            </a:r>
            <a:endParaRPr lang="en-US" sz="1200" dirty="0" smtClean="0">
              <a:solidFill>
                <a:prstClr val="white"/>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16</a:t>
            </a:fld>
            <a:endParaRPr lang="en-US"/>
          </a:p>
        </p:txBody>
      </p:sp>
    </p:spTree>
    <p:extLst>
      <p:ext uri="{BB962C8B-B14F-4D97-AF65-F5344CB8AC3E}">
        <p14:creationId xmlns:p14="http://schemas.microsoft.com/office/powerpoint/2010/main" xmlns="" val="1531884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a:t>
            </a:r>
            <a:r>
              <a:rPr lang="bn-BD" sz="1200" baseline="0" dirty="0" smtClean="0">
                <a:solidFill>
                  <a:prstClr val="white"/>
                </a:solidFill>
                <a:latin typeface="NikoshBAN" pitchFamily="2" charset="0"/>
                <a:cs typeface="NikoshBAN" pitchFamily="2" charset="0"/>
              </a:rPr>
              <a:t>সমান্তরাল </a:t>
            </a:r>
            <a:r>
              <a:rPr lang="en-US" sz="1200" dirty="0" err="1" smtClean="0">
                <a:solidFill>
                  <a:prstClr val="white"/>
                </a:solidFill>
                <a:latin typeface="NikoshBAN" pitchFamily="2" charset="0"/>
                <a:cs typeface="NikoshBAN" pitchFamily="2" charset="0"/>
              </a:rPr>
              <a:t>সংযোগ</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বর্ত</a:t>
            </a:r>
            <a:r>
              <a:rPr lang="bn-BD" sz="1200" dirty="0" smtClean="0">
                <a:solidFill>
                  <a:prstClr val="white"/>
                </a:solidFill>
                <a:latin typeface="NikoshBAN" pitchFamily="2" charset="0"/>
                <a:cs typeface="NikoshBAN" pitchFamily="2" charset="0"/>
              </a:rPr>
              <a:t>নীতে</a:t>
            </a:r>
            <a:r>
              <a:rPr lang="bn-BD" sz="1200" baseline="0" dirty="0" smtClean="0">
                <a:solidFill>
                  <a:prstClr val="white"/>
                </a:solidFill>
                <a:latin typeface="NikoshBAN" pitchFamily="2" charset="0"/>
                <a:cs typeface="NikoshBAN" pitchFamily="2" charset="0"/>
              </a:rPr>
              <a:t> একাধিক বৈদ্যুতিক রোধ সংযোগে নির্দিষ্ট বিভব পার্থক্য –এর জন্য পরিবর্তিত তড়িৎ প্রবাহের জন্য তুল্যরোধের কীরূপ পরিবর্তন হয় তা </a:t>
            </a:r>
            <a:r>
              <a:rPr lang="bn-BD" sz="1200" dirty="0" smtClean="0">
                <a:solidFill>
                  <a:prstClr val="white"/>
                </a:solidFill>
                <a:latin typeface="NikoshBAN" pitchFamily="2" charset="0"/>
                <a:cs typeface="NikoshBAN" pitchFamily="2" charset="0"/>
              </a:rPr>
              <a:t>উপস্থাপনের</a:t>
            </a:r>
            <a:r>
              <a:rPr lang="bn-BD" sz="1200" baseline="0" dirty="0" smtClean="0">
                <a:solidFill>
                  <a:prstClr val="white"/>
                </a:solidFill>
                <a:latin typeface="NikoshBAN" pitchFamily="2" charset="0"/>
                <a:cs typeface="NikoshBAN" pitchFamily="2" charset="0"/>
              </a:rPr>
              <a:t> চেষ্টা করা হয়েছে। </a:t>
            </a:r>
            <a:r>
              <a:rPr lang="bn-BD" baseline="0" dirty="0" smtClean="0"/>
              <a:t>তবে বিষয় শিক্ষক ইচ্ছে করলে  স্লাইডে উল্লেখিত প্রশ্ন ও বর্ণনা মুছে দিয়ে  প্রয়োজনীয় উপকরণ সাজিয়ে এ ধনের কাজ করতে পারেন যাতে শিক্ষার্থীরা শ্রেণিতে সক্রিয় থাকে অথবা নিজের মত করে অন্য কোনো যুক্তিযুক্ত উপায়ও অবলম্বন করতে পারেন।</a:t>
            </a:r>
            <a:endParaRPr lang="en-US" sz="1200" dirty="0" smtClean="0">
              <a:solidFill>
                <a:prstClr val="white"/>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17</a:t>
            </a:fld>
            <a:endParaRPr lang="en-US"/>
          </a:p>
        </p:txBody>
      </p:sp>
    </p:spTree>
    <p:extLst>
      <p:ext uri="{BB962C8B-B14F-4D97-AF65-F5344CB8AC3E}">
        <p14:creationId xmlns:p14="http://schemas.microsoft.com/office/powerpoint/2010/main" xmlns="" val="214174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a:t>
            </a:r>
            <a:r>
              <a:rPr lang="bn-BD" sz="1200" dirty="0" smtClean="0">
                <a:solidFill>
                  <a:prstClr val="white"/>
                </a:solidFill>
                <a:latin typeface="NikoshBAN" pitchFamily="2" charset="0"/>
                <a:cs typeface="NikoshBAN" pitchFamily="2" charset="0"/>
              </a:rPr>
              <a:t>সমান্তরাল</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সংযোগ</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বর্ত</a:t>
            </a:r>
            <a:r>
              <a:rPr lang="bn-BD" sz="1200" dirty="0" smtClean="0">
                <a:solidFill>
                  <a:prstClr val="white"/>
                </a:solidFill>
                <a:latin typeface="NikoshBAN" pitchFamily="2" charset="0"/>
                <a:cs typeface="NikoshBAN" pitchFamily="2" charset="0"/>
              </a:rPr>
              <a:t>নীতে</a:t>
            </a:r>
            <a:r>
              <a:rPr lang="bn-BD" sz="1200" baseline="0" dirty="0" smtClean="0">
                <a:solidFill>
                  <a:prstClr val="white"/>
                </a:solidFill>
                <a:latin typeface="NikoshBAN" pitchFamily="2" charset="0"/>
                <a:cs typeface="NikoshBAN" pitchFamily="2" charset="0"/>
              </a:rPr>
              <a:t> একাধিক বৈদ্যুতিক রোধ সংযোগে তুল্যরোধের সূত্র শিক্ষার্থীদের সহায়তায় বোর্ডে লিখিয়ে নিতে </a:t>
            </a:r>
            <a:r>
              <a:rPr lang="bn-BD" baseline="0" dirty="0" smtClean="0"/>
              <a:t>পারেন।</a:t>
            </a:r>
            <a:endParaRPr lang="en-US" sz="1200" dirty="0" smtClean="0">
              <a:solidFill>
                <a:prstClr val="white"/>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18</a:t>
            </a:fld>
            <a:endParaRPr lang="en-US"/>
          </a:p>
        </p:txBody>
      </p:sp>
    </p:spTree>
    <p:extLst>
      <p:ext uri="{BB962C8B-B14F-4D97-AF65-F5344CB8AC3E}">
        <p14:creationId xmlns:p14="http://schemas.microsoft.com/office/powerpoint/2010/main" xmlns="" val="1848568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19</a:t>
            </a:fld>
            <a:endParaRPr lang="en-US"/>
          </a:p>
        </p:txBody>
      </p:sp>
    </p:spTree>
    <p:extLst>
      <p:ext uri="{BB962C8B-B14F-4D97-AF65-F5344CB8AC3E}">
        <p14:creationId xmlns:p14="http://schemas.microsoft.com/office/powerpoint/2010/main" xmlns="" val="268445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পাঠটি সম্পর্কে সার্বিকভাবে জানার জন্য মূল্যায়নের ব্যবস্থা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20</a:t>
            </a:fld>
            <a:endParaRPr lang="en-US"/>
          </a:p>
        </p:txBody>
      </p:sp>
    </p:spTree>
    <p:extLst>
      <p:ext uri="{BB962C8B-B14F-4D97-AF65-F5344CB8AC3E}">
        <p14:creationId xmlns:p14="http://schemas.microsoft.com/office/powerpoint/2010/main" xmlns="" val="305646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21</a:t>
            </a:fld>
            <a:endParaRPr lang="en-US"/>
          </a:p>
        </p:txBody>
      </p:sp>
    </p:spTree>
    <p:extLst>
      <p:ext uri="{BB962C8B-B14F-4D97-AF65-F5344CB8AC3E}">
        <p14:creationId xmlns:p14="http://schemas.microsoft.com/office/powerpoint/2010/main" xmlns="" val="3125900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5</a:t>
            </a:fld>
            <a:endParaRPr lang="en-US"/>
          </a:p>
        </p:txBody>
      </p:sp>
    </p:spTree>
    <p:extLst>
      <p:ext uri="{BB962C8B-B14F-4D97-AF65-F5344CB8AC3E}">
        <p14:creationId xmlns:p14="http://schemas.microsoft.com/office/powerpoint/2010/main" xmlns="" val="17523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6</a:t>
            </a:fld>
            <a:endParaRPr lang="en-US"/>
          </a:p>
        </p:txBody>
      </p:sp>
    </p:spTree>
    <p:extLst>
      <p:ext uri="{BB962C8B-B14F-4D97-AF65-F5344CB8AC3E}">
        <p14:creationId xmlns:p14="http://schemas.microsoft.com/office/powerpoint/2010/main" xmlns="" val="3797297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 </a:t>
            </a:r>
            <a:r>
              <a:rPr lang="en-US" sz="1200" dirty="0" err="1" smtClean="0">
                <a:solidFill>
                  <a:prstClr val="white"/>
                </a:solidFill>
                <a:latin typeface="NikoshBAN" pitchFamily="2" charset="0"/>
                <a:cs typeface="NikoshBAN" pitchFamily="2" charset="0"/>
                <a:sym typeface="Webdings"/>
              </a:rPr>
              <a:t>রোধ</a:t>
            </a:r>
            <a:r>
              <a:rPr lang="en-US" sz="1200" dirty="0" smtClean="0">
                <a:solidFill>
                  <a:prstClr val="white"/>
                </a:solidFill>
                <a:latin typeface="NikoshBAN" pitchFamily="2" charset="0"/>
                <a:cs typeface="NikoshBAN" pitchFamily="2" charset="0"/>
                <a:sym typeface="Webdings"/>
              </a:rPr>
              <a:t> </a:t>
            </a:r>
            <a:r>
              <a:rPr lang="bn-BD" sz="1200" dirty="0" smtClean="0">
                <a:solidFill>
                  <a:prstClr val="white"/>
                </a:solidFill>
                <a:latin typeface="NikoshBAN" pitchFamily="2" charset="0"/>
                <a:cs typeface="NikoshBAN" pitchFamily="2" charset="0"/>
                <a:sym typeface="Webdings"/>
              </a:rPr>
              <a:t>কী তা বর্ণনা</a:t>
            </a:r>
            <a:r>
              <a:rPr lang="bn-BD" sz="1200" baseline="0" dirty="0" smtClean="0">
                <a:solidFill>
                  <a:prstClr val="white"/>
                </a:solidFill>
                <a:latin typeface="NikoshBAN" pitchFamily="2" charset="0"/>
                <a:cs typeface="NikoshBAN" pitchFamily="2" charset="0"/>
                <a:sym typeface="Webdings"/>
              </a:rPr>
              <a:t> করার চেষ্টা করা হয়েছে। এখানে বিষয় শিক্ষক শিক্ষার্থীদের ইলেকট্রন চলাচলের দিক এবং পরমাণুর অবস্থান বিষয়ক প্রশ্ন করতে পারেন।</a:t>
            </a:r>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7</a:t>
            </a:fld>
            <a:endParaRPr lang="en-US"/>
          </a:p>
        </p:txBody>
      </p:sp>
    </p:spTree>
    <p:extLst>
      <p:ext uri="{BB962C8B-B14F-4D97-AF65-F5344CB8AC3E}">
        <p14:creationId xmlns:p14="http://schemas.microsoft.com/office/powerpoint/2010/main" xmlns="" val="1558665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 স্থিরমানের</a:t>
            </a:r>
            <a:r>
              <a:rPr lang="bn-BD" baseline="0" dirty="0" smtClean="0"/>
              <a:t> </a:t>
            </a:r>
            <a:r>
              <a:rPr lang="en-US" sz="1200" dirty="0" err="1" smtClean="0">
                <a:solidFill>
                  <a:prstClr val="white"/>
                </a:solidFill>
                <a:latin typeface="NikoshBAN" pitchFamily="2" charset="0"/>
                <a:cs typeface="NikoshBAN" pitchFamily="2" charset="0"/>
                <a:sym typeface="Webdings"/>
              </a:rPr>
              <a:t>রোধ</a:t>
            </a:r>
            <a:r>
              <a:rPr lang="en-US" sz="1200" dirty="0" smtClean="0">
                <a:solidFill>
                  <a:prstClr val="white"/>
                </a:solidFill>
                <a:latin typeface="NikoshBAN" pitchFamily="2" charset="0"/>
                <a:cs typeface="NikoshBAN" pitchFamily="2" charset="0"/>
                <a:sym typeface="Webdings"/>
              </a:rPr>
              <a:t> </a:t>
            </a:r>
            <a:r>
              <a:rPr lang="bn-BD" sz="1200" dirty="0" smtClean="0">
                <a:solidFill>
                  <a:prstClr val="white"/>
                </a:solidFill>
                <a:latin typeface="NikoshBAN" pitchFamily="2" charset="0"/>
                <a:cs typeface="NikoshBAN" pitchFamily="2" charset="0"/>
                <a:sym typeface="Webdings"/>
              </a:rPr>
              <a:t>কী তা বর্ণনা</a:t>
            </a:r>
            <a:r>
              <a:rPr lang="bn-BD" sz="1200" baseline="0" dirty="0" smtClean="0">
                <a:solidFill>
                  <a:prstClr val="white"/>
                </a:solidFill>
                <a:latin typeface="NikoshBAN" pitchFamily="2" charset="0"/>
                <a:cs typeface="NikoshBAN" pitchFamily="2" charset="0"/>
                <a:sym typeface="Webdings"/>
              </a:rPr>
              <a:t> করার চেষ্টা করা হয়েছে। এখানে বিষয় শিক্ষক শিক্ষার্থীদের এই রোধগুলো কেনো স্থিরমানের </a:t>
            </a:r>
            <a:r>
              <a:rPr lang="bn-BD" dirty="0" smtClean="0"/>
              <a:t>রোধ</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bn-BD" sz="1200" baseline="0" dirty="0" smtClean="0">
                <a:solidFill>
                  <a:prstClr val="white"/>
                </a:solidFill>
                <a:latin typeface="NikoshBAN" pitchFamily="2" charset="0"/>
                <a:cs typeface="NikoshBAN" pitchFamily="2" charset="0"/>
                <a:sym typeface="Webdings"/>
              </a:rPr>
              <a:t>সে বিষয়ে প্রশ্ন করে তাদের কাছ থেকে উত্তর বের করার চেষ্টা করতে পারেন। তবে বিষয় শিক্ষক বাস্তব উপকরণ সংগ্রহ করে শ্রেণিতে প্রদর্শন করলে ভালো হয়।</a:t>
            </a:r>
            <a:endParaRPr lang="en-US" dirty="0" smtClean="0"/>
          </a:p>
        </p:txBody>
      </p:sp>
      <p:sp>
        <p:nvSpPr>
          <p:cNvPr id="4" name="Slide Number Placeholder 3"/>
          <p:cNvSpPr>
            <a:spLocks noGrp="1"/>
          </p:cNvSpPr>
          <p:nvPr>
            <p:ph type="sldNum" sz="quarter" idx="10"/>
          </p:nvPr>
        </p:nvSpPr>
        <p:spPr/>
        <p:txBody>
          <a:bodyPr/>
          <a:lstStyle/>
          <a:p>
            <a:fld id="{D7B549C6-8945-4ED3-9D83-C0BD96383701}" type="slidenum">
              <a:rPr lang="en-US" smtClean="0"/>
              <a:pPr/>
              <a:t>8</a:t>
            </a:fld>
            <a:endParaRPr lang="en-US"/>
          </a:p>
        </p:txBody>
      </p:sp>
    </p:spTree>
    <p:extLst>
      <p:ext uri="{BB962C8B-B14F-4D97-AF65-F5344CB8AC3E}">
        <p14:creationId xmlns:p14="http://schemas.microsoft.com/office/powerpoint/2010/main" xmlns="" val="258978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 পরিবর্তনশীল</a:t>
            </a:r>
            <a:r>
              <a:rPr lang="bn-BD" baseline="0" dirty="0" smtClean="0"/>
              <a:t> </a:t>
            </a:r>
            <a:r>
              <a:rPr lang="en-US" sz="1200" dirty="0" err="1" smtClean="0">
                <a:solidFill>
                  <a:prstClr val="white"/>
                </a:solidFill>
                <a:latin typeface="NikoshBAN" pitchFamily="2" charset="0"/>
                <a:cs typeface="NikoshBAN" pitchFamily="2" charset="0"/>
                <a:sym typeface="Webdings"/>
              </a:rPr>
              <a:t>রোধ</a:t>
            </a:r>
            <a:r>
              <a:rPr lang="en-US" sz="1200" dirty="0" smtClean="0">
                <a:solidFill>
                  <a:prstClr val="white"/>
                </a:solidFill>
                <a:latin typeface="NikoshBAN" pitchFamily="2" charset="0"/>
                <a:cs typeface="NikoshBAN" pitchFamily="2" charset="0"/>
                <a:sym typeface="Webdings"/>
              </a:rPr>
              <a:t> </a:t>
            </a:r>
            <a:r>
              <a:rPr lang="bn-BD" sz="1200" dirty="0" smtClean="0">
                <a:solidFill>
                  <a:prstClr val="white"/>
                </a:solidFill>
                <a:latin typeface="NikoshBAN" pitchFamily="2" charset="0"/>
                <a:cs typeface="NikoshBAN" pitchFamily="2" charset="0"/>
                <a:sym typeface="Webdings"/>
              </a:rPr>
              <a:t>কী তা বর্ণনা</a:t>
            </a:r>
            <a:r>
              <a:rPr lang="bn-BD" sz="1200" baseline="0" dirty="0" smtClean="0">
                <a:solidFill>
                  <a:prstClr val="white"/>
                </a:solidFill>
                <a:latin typeface="NikoshBAN" pitchFamily="2" charset="0"/>
                <a:cs typeface="NikoshBAN" pitchFamily="2" charset="0"/>
                <a:sym typeface="Webdings"/>
              </a:rPr>
              <a:t> করার চেষ্টা করা হয়েছে। এখানে বিষয় শিক্ষক শিক্ষার্থীদের এই রোধগুলো কেনো </a:t>
            </a:r>
            <a:r>
              <a:rPr lang="bn-BD" dirty="0" smtClean="0"/>
              <a:t>পরিবর্তনশীল</a:t>
            </a:r>
            <a:r>
              <a:rPr lang="bn-BD"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bn-BD" sz="1200" baseline="0" dirty="0" smtClean="0">
                <a:solidFill>
                  <a:prstClr val="white"/>
                </a:solidFill>
                <a:latin typeface="NikoshBAN" pitchFamily="2" charset="0"/>
                <a:cs typeface="NikoshBAN" pitchFamily="2" charset="0"/>
                <a:sym typeface="Webdings"/>
              </a:rPr>
              <a:t>সে বিষয়ে প্রশ্ন করে তাদের কাছ থেকে উত্তর বের করার চেষ্টা করতে পারেন। তবে বিষয় শিক্ষক বাস্তব উপকরণ সংগ্রহ করে শ্রেণিতে প্রদর্শন করলে ভালো হয়।</a:t>
            </a:r>
            <a:endParaRPr lang="en-US" dirty="0" smtClean="0"/>
          </a:p>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9</a:t>
            </a:fld>
            <a:endParaRPr lang="en-US"/>
          </a:p>
        </p:txBody>
      </p:sp>
    </p:spTree>
    <p:extLst>
      <p:ext uri="{BB962C8B-B14F-4D97-AF65-F5344CB8AC3E}">
        <p14:creationId xmlns:p14="http://schemas.microsoft.com/office/powerpoint/2010/main" xmlns="" val="4497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এখানে</a:t>
            </a:r>
            <a:r>
              <a:rPr lang="bn-BD" baseline="0" dirty="0" smtClean="0"/>
              <a:t> বৈদ্যুতিক বর্তনীতে ইলেকট্রন প্রবাহ দেখানোর চেষ্টা করা হয়েছে। তবে বিষয় শিক্ষক ইচ্ছে করলে  স্লাইডে উল্লেখিত প্রশ্ন ও বর্ণনা মুছে দিয়ে নিজেই প্রশ্ন জিজ্ঞেস করতে পারেন যাতে শিক্ষার্থীরা শ্রেণিতে সক্রিয় থাকে অথবা নিজের মত করে অন্য কোনো যুক্তিযুক্ত উপায়ও অবলম্বন করতে পারেন।</a:t>
            </a:r>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10</a:t>
            </a:fld>
            <a:endParaRPr lang="en-US"/>
          </a:p>
        </p:txBody>
      </p:sp>
    </p:spTree>
    <p:extLst>
      <p:ext uri="{BB962C8B-B14F-4D97-AF65-F5344CB8AC3E}">
        <p14:creationId xmlns:p14="http://schemas.microsoft.com/office/powerpoint/2010/main" xmlns="" val="85379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a:t>
            </a:r>
            <a:r>
              <a:rPr lang="en-US" sz="1200" dirty="0" err="1" smtClean="0">
                <a:solidFill>
                  <a:prstClr val="white"/>
                </a:solidFill>
                <a:latin typeface="NikoshBAN" pitchFamily="2" charset="0"/>
                <a:cs typeface="NikoshBAN" pitchFamily="2" charset="0"/>
              </a:rPr>
              <a:t>শ্রেণি</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সংযোগ</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বর্তনী</a:t>
            </a:r>
            <a:r>
              <a:rPr lang="en-US" sz="1200" dirty="0" smtClean="0">
                <a:solidFill>
                  <a:prstClr val="white"/>
                </a:solidFill>
                <a:latin typeface="NikoshBAN" pitchFamily="2" charset="0"/>
                <a:cs typeface="NikoshBAN" pitchFamily="2" charset="0"/>
              </a:rPr>
              <a:t> </a:t>
            </a:r>
            <a:r>
              <a:rPr lang="bn-BD" sz="1200" dirty="0" smtClean="0">
                <a:solidFill>
                  <a:prstClr val="white"/>
                </a:solidFill>
                <a:latin typeface="NikoshBAN" pitchFamily="2" charset="0"/>
                <a:cs typeface="NikoshBAN" pitchFamily="2" charset="0"/>
              </a:rPr>
              <a:t> ও </a:t>
            </a:r>
            <a:r>
              <a:rPr lang="en-US" sz="1200" dirty="0" err="1" smtClean="0">
                <a:solidFill>
                  <a:prstClr val="white"/>
                </a:solidFill>
                <a:latin typeface="NikoshBAN" pitchFamily="2" charset="0"/>
                <a:cs typeface="NikoshBAN" pitchFamily="2" charset="0"/>
              </a:rPr>
              <a:t>সমান্তরাল</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সংযোগ</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বর্তনী</a:t>
            </a:r>
            <a:r>
              <a:rPr lang="en-US" sz="1200" dirty="0" smtClean="0">
                <a:solidFill>
                  <a:prstClr val="white"/>
                </a:solidFill>
                <a:latin typeface="NikoshBAN" pitchFamily="2" charset="0"/>
                <a:cs typeface="NikoshBAN" pitchFamily="2" charset="0"/>
              </a:rPr>
              <a:t> </a:t>
            </a:r>
            <a:r>
              <a:rPr lang="bn-BD" sz="1200" dirty="0" smtClean="0">
                <a:solidFill>
                  <a:prstClr val="white"/>
                </a:solidFill>
                <a:latin typeface="NikoshBAN" pitchFamily="2" charset="0"/>
                <a:cs typeface="NikoshBAN" pitchFamily="2" charset="0"/>
              </a:rPr>
              <a:t>উপস্থাপনের</a:t>
            </a:r>
            <a:r>
              <a:rPr lang="bn-BD" sz="1200" baseline="0" dirty="0" smtClean="0">
                <a:solidFill>
                  <a:prstClr val="white"/>
                </a:solidFill>
                <a:latin typeface="NikoshBAN" pitchFamily="2" charset="0"/>
                <a:cs typeface="NikoshBAN" pitchFamily="2" charset="0"/>
              </a:rPr>
              <a:t> চেষ্টা করা হয়েছে। </a:t>
            </a:r>
            <a:r>
              <a:rPr lang="bn-BD" baseline="0" dirty="0" smtClean="0"/>
              <a:t>তবে বিষয় শিক্ষক ইচ্ছে করলে  স্লাইডে উল্লেখিত প্রশ্ন ও বর্ণনা মুছে দিয়ে নিজেই প্রশ্ন জিজ্ঞেস করতে পারেন যাতে শিক্ষার্থীরা শ্রেণিতে সক্রিয় থাকে অথবা নিজের মত করে অন্য কোনো যুক্তিযুক্ত উপায়ও অবলম্বন করতে পারেন।</a:t>
            </a:r>
            <a:endParaRPr lang="en-US" sz="1200" dirty="0" smtClean="0">
              <a:solidFill>
                <a:prstClr val="white"/>
              </a:solidFill>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white"/>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11</a:t>
            </a:fld>
            <a:endParaRPr lang="en-US"/>
          </a:p>
        </p:txBody>
      </p:sp>
    </p:spTree>
    <p:extLst>
      <p:ext uri="{BB962C8B-B14F-4D97-AF65-F5344CB8AC3E}">
        <p14:creationId xmlns:p14="http://schemas.microsoft.com/office/powerpoint/2010/main" xmlns="" val="164511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a:t>
            </a:r>
            <a:r>
              <a:rPr lang="en-US" sz="1200" dirty="0" err="1" smtClean="0">
                <a:solidFill>
                  <a:prstClr val="white"/>
                </a:solidFill>
                <a:latin typeface="NikoshBAN" pitchFamily="2" charset="0"/>
                <a:cs typeface="NikoshBAN" pitchFamily="2" charset="0"/>
              </a:rPr>
              <a:t>শ্রেণি</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সংযোগ</a:t>
            </a:r>
            <a:r>
              <a:rPr lang="en-US" sz="1200" dirty="0" smtClean="0">
                <a:solidFill>
                  <a:prstClr val="white"/>
                </a:solidFill>
                <a:latin typeface="NikoshBAN" pitchFamily="2" charset="0"/>
                <a:cs typeface="NikoshBAN" pitchFamily="2" charset="0"/>
              </a:rPr>
              <a:t> </a:t>
            </a:r>
            <a:r>
              <a:rPr lang="en-US" sz="1200" dirty="0" err="1" smtClean="0">
                <a:solidFill>
                  <a:prstClr val="white"/>
                </a:solidFill>
                <a:latin typeface="NikoshBAN" pitchFamily="2" charset="0"/>
                <a:cs typeface="NikoshBAN" pitchFamily="2" charset="0"/>
              </a:rPr>
              <a:t>বর্ত</a:t>
            </a:r>
            <a:r>
              <a:rPr lang="bn-BD" sz="1200" dirty="0" smtClean="0">
                <a:solidFill>
                  <a:prstClr val="white"/>
                </a:solidFill>
                <a:latin typeface="NikoshBAN" pitchFamily="2" charset="0"/>
                <a:cs typeface="NikoshBAN" pitchFamily="2" charset="0"/>
              </a:rPr>
              <a:t>নীতে</a:t>
            </a:r>
            <a:r>
              <a:rPr lang="bn-BD" sz="1200" baseline="0" dirty="0" smtClean="0">
                <a:solidFill>
                  <a:prstClr val="white"/>
                </a:solidFill>
                <a:latin typeface="NikoshBAN" pitchFamily="2" charset="0"/>
                <a:cs typeface="NikoshBAN" pitchFamily="2" charset="0"/>
              </a:rPr>
              <a:t> একাধিক বৈদ্যুতিক রোধ সংযোগে নির্দিষ্ট তড়িৎ প্রবাহের জন্য বিভিন্ন বিভব পার্থক্য পাওয়া যায় তা </a:t>
            </a:r>
            <a:r>
              <a:rPr lang="bn-BD" sz="1200" dirty="0" smtClean="0">
                <a:solidFill>
                  <a:prstClr val="white"/>
                </a:solidFill>
                <a:latin typeface="NikoshBAN" pitchFamily="2" charset="0"/>
                <a:cs typeface="NikoshBAN" pitchFamily="2" charset="0"/>
              </a:rPr>
              <a:t>উপস্থাপনের</a:t>
            </a:r>
            <a:r>
              <a:rPr lang="bn-BD" sz="1200" baseline="0" dirty="0" smtClean="0">
                <a:solidFill>
                  <a:prstClr val="white"/>
                </a:solidFill>
                <a:latin typeface="NikoshBAN" pitchFamily="2" charset="0"/>
                <a:cs typeface="NikoshBAN" pitchFamily="2" charset="0"/>
              </a:rPr>
              <a:t> চেষ্টা করা হয়েছে। </a:t>
            </a:r>
            <a:r>
              <a:rPr lang="bn-BD" baseline="0" dirty="0" smtClean="0"/>
              <a:t>তবে বিষয় শিক্ষক ইচ্ছে করলে  স্লাইডে উল্লেখিত প্রশ্ন ও বর্ণনা মুছে দিয়ে  প্রয়োজনীয় উপকরণ সাজিয়ে এ ধনের কাজ করতে পারেন যাতে শিক্ষার্থীরা শ্রেণিতে সক্রিয় থাকে অথবা নিজের মত করে অন্য কোনো যুক্তিযুক্ত উপায়ও অবলম্বন করতে পারেন।</a:t>
            </a:r>
            <a:endParaRPr lang="en-US" sz="1200" dirty="0" smtClean="0">
              <a:solidFill>
                <a:prstClr val="white"/>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D7B549C6-8945-4ED3-9D83-C0BD96383701}" type="slidenum">
              <a:rPr lang="en-US" smtClean="0"/>
              <a:pPr/>
              <a:t>12</a:t>
            </a:fld>
            <a:endParaRPr lang="en-US"/>
          </a:p>
        </p:txBody>
      </p:sp>
    </p:spTree>
    <p:extLst>
      <p:ext uri="{BB962C8B-B14F-4D97-AF65-F5344CB8AC3E}">
        <p14:creationId xmlns:p14="http://schemas.microsoft.com/office/powerpoint/2010/main" xmlns="" val="136126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798-03CE-433F-98B2-0769D971572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D7B3-D842-4AF0-A464-8233B331307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3.gi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solidFill>
                  <a:prstClr val="white"/>
                </a:solidFill>
                <a:latin typeface="NikoshBAN" pitchFamily="2" charset="0"/>
                <a:cs typeface="NikoshBAN" pitchFamily="2" charset="0"/>
              </a:rPr>
              <a:t>এই স্লাইডটি সম্মানিত শিক্ষকবৃন্দের জন্য। </a:t>
            </a:r>
          </a:p>
          <a:p>
            <a:r>
              <a:rPr lang="bn-BD" sz="3200" dirty="0" smtClean="0">
                <a:solidFill>
                  <a:prstClr val="white"/>
                </a:solidFill>
                <a:latin typeface="NikoshBAN" pitchFamily="2" charset="0"/>
                <a:cs typeface="NikoshBAN" pitchFamily="2" charset="0"/>
              </a:rPr>
              <a:t> তাই স্লাইডটি হাইড করে রাখা হয়েছে। </a:t>
            </a:r>
            <a:endParaRPr lang="en-US" sz="3200" dirty="0">
              <a:solidFill>
                <a:prstClr val="white"/>
              </a:solidFill>
              <a:latin typeface="NikoshBAN" pitchFamily="2" charset="0"/>
              <a:cs typeface="NikoshBAN" pitchFamily="2" charset="0"/>
            </a:endParaRPr>
          </a:p>
        </p:txBody>
      </p:sp>
      <p:sp>
        <p:nvSpPr>
          <p:cNvPr id="3" name="TextBox 2"/>
          <p:cNvSpPr txBox="1"/>
          <p:nvPr/>
        </p:nvSpPr>
        <p:spPr>
          <a:xfrm>
            <a:off x="256401" y="2895600"/>
            <a:ext cx="8749511" cy="240065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000" dirty="0" smtClean="0">
                <a:solidFill>
                  <a:prstClr val="black"/>
                </a:solidFill>
                <a:latin typeface="NikoshBAN" pitchFamily="2" charset="0"/>
                <a:cs typeface="NikoshBAN" pitchFamily="2" charset="0"/>
              </a:rPr>
              <a:t>এই পাঠটি শ্রেণিকক্ষে উপস্থাপনের জন্য প্রয়োজনীয় পরামর্শ প্রতিটি</a:t>
            </a:r>
          </a:p>
          <a:p>
            <a:r>
              <a:rPr lang="bn-BD" sz="3000" dirty="0" smtClean="0">
                <a:solidFill>
                  <a:prstClr val="black"/>
                </a:solidFill>
                <a:latin typeface="NikoshBAN" pitchFamily="2" charset="0"/>
                <a:cs typeface="NikoshBAN" pitchFamily="2" charset="0"/>
              </a:rPr>
              <a:t>স্লাইডের নিচে অর্থাৎ </a:t>
            </a:r>
            <a:r>
              <a:rPr lang="en-US" sz="3000" dirty="0" smtClean="0">
                <a:solidFill>
                  <a:prstClr val="black"/>
                </a:solidFill>
                <a:latin typeface="NikoshBAN" pitchFamily="2" charset="0"/>
                <a:cs typeface="NikoshBAN" pitchFamily="2" charset="0"/>
              </a:rPr>
              <a:t>Slide Note </a:t>
            </a:r>
            <a:r>
              <a:rPr lang="bn-BD" sz="3000" dirty="0" smtClean="0">
                <a:solidFill>
                  <a:prstClr val="black"/>
                </a:solidFill>
                <a:latin typeface="NikoshBAN" pitchFamily="2" charset="0"/>
                <a:cs typeface="NikoshBAN" pitchFamily="2" charset="0"/>
              </a:rPr>
              <a:t>এ সংযোজন করা হয়েছে</a:t>
            </a:r>
            <a:r>
              <a:rPr lang="en-US" sz="3000" dirty="0" smtClean="0">
                <a:solidFill>
                  <a:prstClr val="black"/>
                </a:solidFill>
                <a:latin typeface="NikoshBAN" pitchFamily="2" charset="0"/>
                <a:cs typeface="NikoshBAN" pitchFamily="2" charset="0"/>
              </a:rPr>
              <a:t> </a:t>
            </a:r>
            <a:endParaRPr lang="bn-BD" sz="3000" dirty="0" smtClean="0">
              <a:solidFill>
                <a:prstClr val="black"/>
              </a:solidFill>
              <a:latin typeface="NikoshBAN" pitchFamily="2" charset="0"/>
              <a:cs typeface="NikoshBAN" pitchFamily="2" charset="0"/>
            </a:endParaRPr>
          </a:p>
          <a:p>
            <a:r>
              <a:rPr lang="bn-BD" sz="3000" dirty="0" smtClean="0">
                <a:solidFill>
                  <a:prstClr val="black"/>
                </a:solidFill>
                <a:latin typeface="NikoshBAN" pitchFamily="2" charset="0"/>
                <a:cs typeface="NikoshBAN" pitchFamily="2" charset="0"/>
              </a:rPr>
              <a:t>যাতে শ্রেণিকার্যক্রম শিক্ষার্থীদের সক্রিয় অংশগ্রহনণে পাঠটি শিক্ষার্থীকেন্দ্রিক</a:t>
            </a:r>
          </a:p>
          <a:p>
            <a:r>
              <a:rPr lang="bn-BD" sz="3000" dirty="0" smtClean="0">
                <a:solidFill>
                  <a:prstClr val="black"/>
                </a:solidFill>
                <a:latin typeface="NikoshBAN" pitchFamily="2" charset="0"/>
                <a:cs typeface="NikoshBAN" pitchFamily="2" charset="0"/>
              </a:rPr>
              <a:t> হয়। আশা করি সম্মানিত শিক্ষকগণ পাঠটি উপস্থাপনের পূর্বে  উল্লেখিত</a:t>
            </a:r>
          </a:p>
          <a:p>
            <a:r>
              <a:rPr lang="bn-BD" sz="3000" dirty="0" smtClean="0">
                <a:solidFill>
                  <a:prstClr val="black"/>
                </a:solidFill>
                <a:latin typeface="NikoshBAN" pitchFamily="2" charset="0"/>
                <a:cs typeface="NikoshBAN" pitchFamily="2" charset="0"/>
              </a:rPr>
              <a:t> </a:t>
            </a:r>
            <a:r>
              <a:rPr lang="en-US" sz="3000" dirty="0" smtClean="0">
                <a:solidFill>
                  <a:prstClr val="black"/>
                </a:solidFill>
                <a:latin typeface="NikoshBAN" pitchFamily="2" charset="0"/>
                <a:cs typeface="NikoshBAN" pitchFamily="2" charset="0"/>
              </a:rPr>
              <a:t>Note </a:t>
            </a:r>
            <a:r>
              <a:rPr lang="bn-BD" sz="3000" dirty="0" smtClean="0">
                <a:solidFill>
                  <a:prstClr val="black"/>
                </a:solidFill>
                <a:latin typeface="NikoshBAN" pitchFamily="2" charset="0"/>
                <a:cs typeface="NikoshBAN" pitchFamily="2" charset="0"/>
              </a:rPr>
              <a:t>দেখে নেবেন</a:t>
            </a:r>
            <a:r>
              <a:rPr lang="en-US" sz="3000" dirty="0" smtClean="0">
                <a:solidFill>
                  <a:prstClr val="black"/>
                </a:solidFill>
                <a:latin typeface="NikoshBAN" pitchFamily="2" charset="0"/>
                <a:cs typeface="NikoshBAN" pitchFamily="2" charset="0"/>
              </a:rPr>
              <a:t> </a:t>
            </a:r>
            <a:r>
              <a:rPr lang="bn-BD" sz="3000" dirty="0" smtClean="0">
                <a:solidFill>
                  <a:prstClr val="black"/>
                </a:solidFill>
                <a:latin typeface="NikoshBAN" pitchFamily="2" charset="0"/>
                <a:cs typeface="NikoshBAN" pitchFamily="2" charset="0"/>
              </a:rPr>
              <a:t>এবং </a:t>
            </a:r>
            <a:r>
              <a:rPr lang="en-US" sz="3000" dirty="0" smtClean="0">
                <a:solidFill>
                  <a:prstClr val="black"/>
                </a:solidFill>
                <a:latin typeface="NikoshBAN" pitchFamily="2" charset="0"/>
                <a:cs typeface="NikoshBAN" pitchFamily="2" charset="0"/>
              </a:rPr>
              <a:t>F</a:t>
            </a:r>
            <a:r>
              <a:rPr lang="en-US" sz="3000" dirty="0" smtClean="0">
                <a:solidFill>
                  <a:prstClr val="black"/>
                </a:solidFill>
                <a:latin typeface="Times New Roman" pitchFamily="18" charset="0"/>
                <a:cs typeface="Times New Roman" pitchFamily="18" charset="0"/>
              </a:rPr>
              <a:t>5 </a:t>
            </a:r>
            <a:r>
              <a:rPr lang="bn-BD" sz="3000" dirty="0" smtClean="0">
                <a:solidFill>
                  <a:prstClr val="black"/>
                </a:solidFill>
                <a:latin typeface="NikoshBAN" pitchFamily="2" charset="0"/>
                <a:cs typeface="NikoshBAN" pitchFamily="2" charset="0"/>
              </a:rPr>
              <a:t>চেপে উপস্থাপন শুরু করতে পারেন।</a:t>
            </a:r>
            <a:endParaRPr lang="en-US" sz="3000" dirty="0">
              <a:solidFill>
                <a:prstClr val="black"/>
              </a:solidFill>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19"/>
          <p:cNvGrpSpPr/>
          <p:nvPr/>
        </p:nvGrpSpPr>
        <p:grpSpPr>
          <a:xfrm>
            <a:off x="6324600" y="3685174"/>
            <a:ext cx="762000" cy="754064"/>
            <a:chOff x="4191000" y="3051968"/>
            <a:chExt cx="762000" cy="754064"/>
          </a:xfrm>
        </p:grpSpPr>
        <p:pic>
          <p:nvPicPr>
            <p:cNvPr id="21" name="Picture 20" descr="electric-switch2.png"/>
            <p:cNvPicPr>
              <a:picLocks noChangeAspect="1"/>
            </p:cNvPicPr>
            <p:nvPr/>
          </p:nvPicPr>
          <p:blipFill>
            <a:blip r:embed="rId3" cstate="print"/>
            <a:stretch>
              <a:fillRect/>
            </a:stretch>
          </p:blipFill>
          <p:spPr>
            <a:xfrm>
              <a:off x="4191000" y="3051968"/>
              <a:ext cx="762000" cy="754064"/>
            </a:xfrm>
            <a:prstGeom prst="rect">
              <a:avLst/>
            </a:prstGeom>
          </p:spPr>
        </p:pic>
        <p:sp>
          <p:nvSpPr>
            <p:cNvPr id="22" name="TextBox 21"/>
            <p:cNvSpPr txBox="1"/>
            <p:nvPr/>
          </p:nvSpPr>
          <p:spPr>
            <a:xfrm>
              <a:off x="4378568" y="3200400"/>
              <a:ext cx="264816" cy="215444"/>
            </a:xfrm>
            <a:prstGeom prst="rect">
              <a:avLst/>
            </a:prstGeom>
            <a:noFill/>
          </p:spPr>
          <p:txBody>
            <a:bodyPr wrap="none" rtlCol="0">
              <a:spAutoFit/>
            </a:bodyPr>
            <a:lstStyle/>
            <a:p>
              <a:r>
                <a:rPr lang="en-US" sz="800" dirty="0" smtClean="0">
                  <a:solidFill>
                    <a:srgbClr val="00B050"/>
                  </a:solidFill>
                  <a:latin typeface="Arial" pitchFamily="34" charset="0"/>
                  <a:cs typeface="Arial" pitchFamily="34" charset="0"/>
                </a:rPr>
                <a:t>O</a:t>
              </a:r>
              <a:endParaRPr lang="en-US" sz="800" dirty="0">
                <a:solidFill>
                  <a:srgbClr val="00B050"/>
                </a:solidFill>
                <a:latin typeface="Arial" pitchFamily="34" charset="0"/>
                <a:cs typeface="Arial" pitchFamily="34" charset="0"/>
              </a:endParaRPr>
            </a:p>
          </p:txBody>
        </p:sp>
        <p:sp>
          <p:nvSpPr>
            <p:cNvPr id="23" name="TextBox 22"/>
            <p:cNvSpPr txBox="1"/>
            <p:nvPr/>
          </p:nvSpPr>
          <p:spPr>
            <a:xfrm>
              <a:off x="4467168" y="3195376"/>
              <a:ext cx="247184" cy="215444"/>
            </a:xfrm>
            <a:prstGeom prst="rect">
              <a:avLst/>
            </a:prstGeom>
            <a:noFill/>
          </p:spPr>
          <p:txBody>
            <a:bodyPr wrap="none" rtlCol="0">
              <a:spAutoFit/>
            </a:bodyPr>
            <a:lstStyle/>
            <a:p>
              <a:r>
                <a:rPr lang="en-US" sz="800" dirty="0" smtClean="0">
                  <a:solidFill>
                    <a:srgbClr val="00B050"/>
                  </a:solidFill>
                  <a:latin typeface="Arial" pitchFamily="34" charset="0"/>
                  <a:cs typeface="Arial" pitchFamily="34" charset="0"/>
                </a:rPr>
                <a:t>F</a:t>
              </a:r>
              <a:endParaRPr lang="en-US" sz="800" dirty="0">
                <a:solidFill>
                  <a:srgbClr val="00B050"/>
                </a:solidFill>
                <a:latin typeface="Arial" pitchFamily="34" charset="0"/>
                <a:cs typeface="Arial" pitchFamily="34" charset="0"/>
              </a:endParaRPr>
            </a:p>
          </p:txBody>
        </p:sp>
        <p:sp>
          <p:nvSpPr>
            <p:cNvPr id="24" name="TextBox 23"/>
            <p:cNvSpPr txBox="1"/>
            <p:nvPr/>
          </p:nvSpPr>
          <p:spPr>
            <a:xfrm>
              <a:off x="4518248" y="3195376"/>
              <a:ext cx="247184" cy="215444"/>
            </a:xfrm>
            <a:prstGeom prst="rect">
              <a:avLst/>
            </a:prstGeom>
            <a:noFill/>
          </p:spPr>
          <p:txBody>
            <a:bodyPr wrap="none" rtlCol="0">
              <a:spAutoFit/>
            </a:bodyPr>
            <a:lstStyle/>
            <a:p>
              <a:r>
                <a:rPr lang="en-US" sz="800" dirty="0" smtClean="0">
                  <a:solidFill>
                    <a:srgbClr val="00B050"/>
                  </a:solidFill>
                  <a:latin typeface="Arial" pitchFamily="34" charset="0"/>
                  <a:cs typeface="Arial" pitchFamily="34" charset="0"/>
                </a:rPr>
                <a:t>F</a:t>
              </a:r>
              <a:endParaRPr lang="en-US" sz="800" dirty="0">
                <a:solidFill>
                  <a:srgbClr val="00B050"/>
                </a:solidFill>
                <a:latin typeface="Arial" pitchFamily="34" charset="0"/>
                <a:cs typeface="Arial" pitchFamily="34" charset="0"/>
              </a:endParaRPr>
            </a:p>
          </p:txBody>
        </p:sp>
      </p:grpSp>
      <p:grpSp>
        <p:nvGrpSpPr>
          <p:cNvPr id="3" name="Group 24"/>
          <p:cNvGrpSpPr/>
          <p:nvPr/>
        </p:nvGrpSpPr>
        <p:grpSpPr>
          <a:xfrm>
            <a:off x="6337736" y="3685174"/>
            <a:ext cx="762000" cy="756034"/>
            <a:chOff x="4724400" y="3505200"/>
            <a:chExt cx="762000" cy="756034"/>
          </a:xfrm>
        </p:grpSpPr>
        <p:pic>
          <p:nvPicPr>
            <p:cNvPr id="26" name="Picture 25" descr="electric-switch1.png"/>
            <p:cNvPicPr>
              <a:picLocks noChangeAspect="1"/>
            </p:cNvPicPr>
            <p:nvPr/>
          </p:nvPicPr>
          <p:blipFill>
            <a:blip r:embed="rId4" cstate="print"/>
            <a:stretch>
              <a:fillRect/>
            </a:stretch>
          </p:blipFill>
          <p:spPr>
            <a:xfrm>
              <a:off x="4724400" y="3505200"/>
              <a:ext cx="762000" cy="756034"/>
            </a:xfrm>
            <a:prstGeom prst="rect">
              <a:avLst/>
            </a:prstGeom>
          </p:spPr>
        </p:pic>
        <p:sp>
          <p:nvSpPr>
            <p:cNvPr id="27" name="TextBox 26"/>
            <p:cNvSpPr txBox="1"/>
            <p:nvPr/>
          </p:nvSpPr>
          <p:spPr>
            <a:xfrm>
              <a:off x="4932464" y="3898841"/>
              <a:ext cx="264816" cy="215444"/>
            </a:xfrm>
            <a:prstGeom prst="rect">
              <a:avLst/>
            </a:prstGeom>
            <a:noFill/>
          </p:spPr>
          <p:txBody>
            <a:bodyPr wrap="none" rtlCol="0">
              <a:spAutoFit/>
            </a:bodyPr>
            <a:lstStyle/>
            <a:p>
              <a:r>
                <a:rPr lang="en-US" sz="800" dirty="0" smtClean="0">
                  <a:solidFill>
                    <a:srgbClr val="FF0000"/>
                  </a:solidFill>
                  <a:latin typeface="Arial" pitchFamily="34" charset="0"/>
                  <a:cs typeface="Arial" pitchFamily="34" charset="0"/>
                </a:rPr>
                <a:t>O</a:t>
              </a:r>
              <a:endParaRPr lang="en-US" sz="800" dirty="0">
                <a:solidFill>
                  <a:srgbClr val="FF0000"/>
                </a:solidFill>
                <a:latin typeface="Arial" pitchFamily="34" charset="0"/>
                <a:cs typeface="Arial" pitchFamily="34" charset="0"/>
              </a:endParaRPr>
            </a:p>
          </p:txBody>
        </p:sp>
        <p:sp>
          <p:nvSpPr>
            <p:cNvPr id="28" name="TextBox 27"/>
            <p:cNvSpPr txBox="1"/>
            <p:nvPr/>
          </p:nvSpPr>
          <p:spPr>
            <a:xfrm>
              <a:off x="5013296" y="3898128"/>
              <a:ext cx="258404" cy="215444"/>
            </a:xfrm>
            <a:prstGeom prst="rect">
              <a:avLst/>
            </a:prstGeom>
            <a:noFill/>
          </p:spPr>
          <p:txBody>
            <a:bodyPr wrap="none" rtlCol="0">
              <a:spAutoFit/>
            </a:bodyPr>
            <a:lstStyle/>
            <a:p>
              <a:r>
                <a:rPr lang="en-US" sz="800" dirty="0" smtClean="0">
                  <a:solidFill>
                    <a:srgbClr val="FF0000"/>
                  </a:solidFill>
                  <a:latin typeface="Arial" pitchFamily="34" charset="0"/>
                  <a:cs typeface="Arial" pitchFamily="34" charset="0"/>
                </a:rPr>
                <a:t>N</a:t>
              </a:r>
              <a:endParaRPr lang="en-US" sz="800" dirty="0">
                <a:solidFill>
                  <a:srgbClr val="FF0000"/>
                </a:solidFill>
                <a:latin typeface="Arial" pitchFamily="34" charset="0"/>
                <a:cs typeface="Arial" pitchFamily="34" charset="0"/>
              </a:endParaRPr>
            </a:p>
          </p:txBody>
        </p:sp>
      </p:grpSp>
      <p:sp>
        <p:nvSpPr>
          <p:cNvPr id="45" name="Frame 44"/>
          <p:cNvSpPr/>
          <p:nvPr/>
        </p:nvSpPr>
        <p:spPr>
          <a:xfrm>
            <a:off x="0" y="0"/>
            <a:ext cx="9144000" cy="6858000"/>
          </a:xfrm>
          <a:prstGeom prst="frame">
            <a:avLst>
              <a:gd name="adj1" fmla="val 232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Rectangle 32"/>
          <p:cNvSpPr/>
          <p:nvPr/>
        </p:nvSpPr>
        <p:spPr>
          <a:xfrm>
            <a:off x="6252411" y="3627071"/>
            <a:ext cx="938463" cy="838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52"/>
          <p:cNvGrpSpPr/>
          <p:nvPr/>
        </p:nvGrpSpPr>
        <p:grpSpPr>
          <a:xfrm>
            <a:off x="1752600" y="1801504"/>
            <a:ext cx="4920916" cy="3837296"/>
            <a:chOff x="1752600" y="1344304"/>
            <a:chExt cx="4920916" cy="3837296"/>
          </a:xfrm>
        </p:grpSpPr>
        <p:pic>
          <p:nvPicPr>
            <p:cNvPr id="16" name="Picture 15" descr="Dry Cell.gif"/>
            <p:cNvPicPr>
              <a:picLocks noChangeAspect="1"/>
            </p:cNvPicPr>
            <p:nvPr/>
          </p:nvPicPr>
          <p:blipFill>
            <a:blip r:embed="rId5" cstate="print"/>
            <a:stretch>
              <a:fillRect/>
            </a:stretch>
          </p:blipFill>
          <p:spPr>
            <a:xfrm rot="5400000">
              <a:off x="3085134" y="3885234"/>
              <a:ext cx="878232" cy="1714500"/>
            </a:xfrm>
            <a:prstGeom prst="rect">
              <a:avLst/>
            </a:prstGeom>
          </p:spPr>
        </p:pic>
        <p:sp>
          <p:nvSpPr>
            <p:cNvPr id="36" name="Freeform 35"/>
            <p:cNvSpPr/>
            <p:nvPr/>
          </p:nvSpPr>
          <p:spPr>
            <a:xfrm>
              <a:off x="1752600" y="2587567"/>
              <a:ext cx="2362200" cy="2209800"/>
            </a:xfrm>
            <a:custGeom>
              <a:avLst/>
              <a:gdLst>
                <a:gd name="connsiteX0" fmla="*/ 1130968 w 2839452"/>
                <a:gd name="connsiteY0" fmla="*/ 2213811 h 2213811"/>
                <a:gd name="connsiteX1" fmla="*/ 24063 w 2839452"/>
                <a:gd name="connsiteY1" fmla="*/ 2213811 h 2213811"/>
                <a:gd name="connsiteX2" fmla="*/ 0 w 2839452"/>
                <a:gd name="connsiteY2" fmla="*/ 0 h 2213811"/>
                <a:gd name="connsiteX3" fmla="*/ 2839452 w 2839452"/>
                <a:gd name="connsiteY3" fmla="*/ 0 h 2213811"/>
              </a:gdLst>
              <a:ahLst/>
              <a:cxnLst>
                <a:cxn ang="0">
                  <a:pos x="connsiteX0" y="connsiteY0"/>
                </a:cxn>
                <a:cxn ang="0">
                  <a:pos x="connsiteX1" y="connsiteY1"/>
                </a:cxn>
                <a:cxn ang="0">
                  <a:pos x="connsiteX2" y="connsiteY2"/>
                </a:cxn>
                <a:cxn ang="0">
                  <a:pos x="connsiteX3" y="connsiteY3"/>
                </a:cxn>
              </a:cxnLst>
              <a:rect l="l" t="t" r="r" b="b"/>
              <a:pathLst>
                <a:path w="2839452" h="2213811">
                  <a:moveTo>
                    <a:pt x="1130968" y="2213811"/>
                  </a:moveTo>
                  <a:lnTo>
                    <a:pt x="24063" y="2213811"/>
                  </a:lnTo>
                  <a:lnTo>
                    <a:pt x="0" y="0"/>
                  </a:lnTo>
                  <a:lnTo>
                    <a:pt x="2839452" y="0"/>
                  </a:lnTo>
                </a:path>
              </a:pathLst>
            </a:custGeom>
            <a:noFill/>
            <a:ln w="76200">
              <a:solidFill>
                <a:srgbClr val="0070C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0" name="Freeform 29"/>
            <p:cNvSpPr/>
            <p:nvPr/>
          </p:nvSpPr>
          <p:spPr>
            <a:xfrm>
              <a:off x="4339389" y="3999272"/>
              <a:ext cx="2334127" cy="770021"/>
            </a:xfrm>
            <a:custGeom>
              <a:avLst/>
              <a:gdLst>
                <a:gd name="connsiteX0" fmla="*/ 0 w 2334127"/>
                <a:gd name="connsiteY0" fmla="*/ 770021 h 770021"/>
                <a:gd name="connsiteX1" fmla="*/ 2334127 w 2334127"/>
                <a:gd name="connsiteY1" fmla="*/ 770021 h 770021"/>
                <a:gd name="connsiteX2" fmla="*/ 2334127 w 2334127"/>
                <a:gd name="connsiteY2" fmla="*/ 0 h 770021"/>
              </a:gdLst>
              <a:ahLst/>
              <a:cxnLst>
                <a:cxn ang="0">
                  <a:pos x="connsiteX0" y="connsiteY0"/>
                </a:cxn>
                <a:cxn ang="0">
                  <a:pos x="connsiteX1" y="connsiteY1"/>
                </a:cxn>
                <a:cxn ang="0">
                  <a:pos x="connsiteX2" y="connsiteY2"/>
                </a:cxn>
              </a:cxnLst>
              <a:rect l="l" t="t" r="r" b="b"/>
              <a:pathLst>
                <a:path w="2334127" h="770021">
                  <a:moveTo>
                    <a:pt x="0" y="770021"/>
                  </a:moveTo>
                  <a:lnTo>
                    <a:pt x="2334127" y="770021"/>
                  </a:lnTo>
                  <a:lnTo>
                    <a:pt x="2334127" y="0"/>
                  </a:lnTo>
                </a:path>
              </a:pathLst>
            </a:cu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1" name="Freeform 30"/>
            <p:cNvSpPr/>
            <p:nvPr/>
          </p:nvSpPr>
          <p:spPr>
            <a:xfrm>
              <a:off x="5037221" y="2563504"/>
              <a:ext cx="1612232" cy="713873"/>
            </a:xfrm>
            <a:custGeom>
              <a:avLst/>
              <a:gdLst>
                <a:gd name="connsiteX0" fmla="*/ 1612232 w 1612232"/>
                <a:gd name="connsiteY0" fmla="*/ 601579 h 601579"/>
                <a:gd name="connsiteX1" fmla="*/ 1612232 w 1612232"/>
                <a:gd name="connsiteY1" fmla="*/ 0 h 601579"/>
                <a:gd name="connsiteX2" fmla="*/ 0 w 1612232"/>
                <a:gd name="connsiteY2" fmla="*/ 24064 h 601579"/>
              </a:gdLst>
              <a:ahLst/>
              <a:cxnLst>
                <a:cxn ang="0">
                  <a:pos x="connsiteX0" y="connsiteY0"/>
                </a:cxn>
                <a:cxn ang="0">
                  <a:pos x="connsiteX1" y="connsiteY1"/>
                </a:cxn>
                <a:cxn ang="0">
                  <a:pos x="connsiteX2" y="connsiteY2"/>
                </a:cxn>
              </a:cxnLst>
              <a:rect l="l" t="t" r="r" b="b"/>
              <a:pathLst>
                <a:path w="1612232" h="601579">
                  <a:moveTo>
                    <a:pt x="1612232" y="601579"/>
                  </a:moveTo>
                  <a:lnTo>
                    <a:pt x="1612232" y="0"/>
                  </a:lnTo>
                  <a:lnTo>
                    <a:pt x="0" y="24064"/>
                  </a:lnTo>
                </a:path>
              </a:pathLst>
            </a:cu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49" name="Picture 4"/>
            <p:cNvPicPr>
              <a:picLocks noChangeAspect="1" noChangeArrowheads="1"/>
            </p:cNvPicPr>
            <p:nvPr/>
          </p:nvPicPr>
          <p:blipFill>
            <a:blip r:embed="rId6" cstate="print"/>
            <a:srcRect t="12000" r="65943" b="69333"/>
            <a:stretch>
              <a:fillRect/>
            </a:stretch>
          </p:blipFill>
          <p:spPr bwMode="auto">
            <a:xfrm rot="5400000">
              <a:off x="3924300" y="1458604"/>
              <a:ext cx="1295400" cy="1066800"/>
            </a:xfrm>
            <a:prstGeom prst="rect">
              <a:avLst/>
            </a:prstGeom>
            <a:noFill/>
            <a:ln w="9525">
              <a:noFill/>
              <a:miter lim="800000"/>
              <a:headEnd/>
              <a:tailEnd/>
            </a:ln>
          </p:spPr>
        </p:pic>
      </p:grpSp>
      <p:pic>
        <p:nvPicPr>
          <p:cNvPr id="52" name="Picture 19"/>
          <p:cNvPicPr>
            <a:picLocks noChangeAspect="1" noChangeArrowheads="1"/>
          </p:cNvPicPr>
          <p:nvPr/>
        </p:nvPicPr>
        <p:blipFill>
          <a:blip r:embed="rId7" cstate="print"/>
          <a:srcRect/>
          <a:stretch>
            <a:fillRect/>
          </a:stretch>
        </p:blipFill>
        <p:spPr bwMode="auto">
          <a:xfrm>
            <a:off x="2415339" y="5072990"/>
            <a:ext cx="304800" cy="279400"/>
          </a:xfrm>
          <a:prstGeom prst="rect">
            <a:avLst/>
          </a:prstGeom>
          <a:noFill/>
          <a:ln w="9525">
            <a:noFill/>
            <a:miter lim="800000"/>
            <a:headEnd/>
            <a:tailEnd/>
          </a:ln>
        </p:spPr>
      </p:pic>
      <p:pic>
        <p:nvPicPr>
          <p:cNvPr id="54" name="Picture 19"/>
          <p:cNvPicPr>
            <a:picLocks noChangeAspect="1" noChangeArrowheads="1"/>
          </p:cNvPicPr>
          <p:nvPr/>
        </p:nvPicPr>
        <p:blipFill>
          <a:blip r:embed="rId7" cstate="print"/>
          <a:srcRect/>
          <a:stretch>
            <a:fillRect/>
          </a:stretch>
        </p:blipFill>
        <p:spPr bwMode="auto">
          <a:xfrm>
            <a:off x="2380248" y="5071479"/>
            <a:ext cx="304800" cy="279400"/>
          </a:xfrm>
          <a:prstGeom prst="rect">
            <a:avLst/>
          </a:prstGeom>
          <a:noFill/>
          <a:ln w="9525">
            <a:noFill/>
            <a:miter lim="800000"/>
            <a:headEnd/>
            <a:tailEnd/>
          </a:ln>
        </p:spPr>
      </p:pic>
      <p:pic>
        <p:nvPicPr>
          <p:cNvPr id="55" name="Picture 19"/>
          <p:cNvPicPr>
            <a:picLocks noChangeAspect="1" noChangeArrowheads="1"/>
          </p:cNvPicPr>
          <p:nvPr/>
        </p:nvPicPr>
        <p:blipFill>
          <a:blip r:embed="rId7" cstate="print"/>
          <a:srcRect/>
          <a:stretch>
            <a:fillRect/>
          </a:stretch>
        </p:blipFill>
        <p:spPr bwMode="auto">
          <a:xfrm>
            <a:off x="2431484" y="5100163"/>
            <a:ext cx="304800" cy="279400"/>
          </a:xfrm>
          <a:prstGeom prst="rect">
            <a:avLst/>
          </a:prstGeom>
          <a:noFill/>
          <a:ln w="9525">
            <a:noFill/>
            <a:miter lim="800000"/>
            <a:headEnd/>
            <a:tailEnd/>
          </a:ln>
        </p:spPr>
      </p:pic>
      <p:pic>
        <p:nvPicPr>
          <p:cNvPr id="56" name="Picture 19"/>
          <p:cNvPicPr>
            <a:picLocks noChangeAspect="1" noChangeArrowheads="1"/>
          </p:cNvPicPr>
          <p:nvPr/>
        </p:nvPicPr>
        <p:blipFill>
          <a:blip r:embed="rId7" cstate="print"/>
          <a:srcRect/>
          <a:stretch>
            <a:fillRect/>
          </a:stretch>
        </p:blipFill>
        <p:spPr bwMode="auto">
          <a:xfrm>
            <a:off x="2396014" y="5103504"/>
            <a:ext cx="304800" cy="279400"/>
          </a:xfrm>
          <a:prstGeom prst="rect">
            <a:avLst/>
          </a:prstGeom>
          <a:noFill/>
          <a:ln w="9525">
            <a:noFill/>
            <a:miter lim="800000"/>
            <a:headEnd/>
            <a:tailEnd/>
          </a:ln>
        </p:spPr>
      </p:pic>
      <p:sp>
        <p:nvSpPr>
          <p:cNvPr id="57" name="TextBox 56"/>
          <p:cNvSpPr txBox="1"/>
          <p:nvPr/>
        </p:nvSpPr>
        <p:spPr>
          <a:xfrm>
            <a:off x="3352800" y="685800"/>
            <a:ext cx="2050561" cy="707886"/>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4000" dirty="0" err="1" smtClean="0">
                <a:solidFill>
                  <a:prstClr val="white"/>
                </a:solidFill>
                <a:latin typeface="NikoshBAN" pitchFamily="2" charset="0"/>
                <a:cs typeface="NikoshBAN" pitchFamily="2" charset="0"/>
              </a:rPr>
              <a:t>তড়ি</a:t>
            </a:r>
            <a:r>
              <a:rPr lang="en-US" sz="4000" dirty="0" smtClean="0">
                <a:solidFill>
                  <a:prstClr val="white"/>
                </a:solidFill>
                <a:latin typeface="NikoshBAN" pitchFamily="2" charset="0"/>
                <a:cs typeface="NikoshBAN" pitchFamily="2" charset="0"/>
              </a:rPr>
              <a:t>ৎ </a:t>
            </a:r>
            <a:r>
              <a:rPr lang="en-US" sz="4000" dirty="0" err="1" smtClean="0">
                <a:solidFill>
                  <a:prstClr val="white"/>
                </a:solidFill>
                <a:latin typeface="NikoshBAN" pitchFamily="2" charset="0"/>
                <a:cs typeface="NikoshBAN" pitchFamily="2" charset="0"/>
              </a:rPr>
              <a:t>বর্তনী</a:t>
            </a:r>
            <a:endParaRPr lang="en-US" sz="4000" dirty="0">
              <a:solidFill>
                <a:prstClr val="white"/>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21" presetClass="entr" presetSubtype="1"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heel(1)">
                                      <p:cBhvr>
                                        <p:cTn id="12" dur="1000"/>
                                        <p:tgtEl>
                                          <p:spTgt spid="33"/>
                                        </p:tgtEl>
                                      </p:cBhvr>
                                    </p:animEffec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childTnLst>
                                </p:cTn>
                              </p:par>
                              <p:par>
                                <p:cTn id="22" presetID="0" presetClass="path" presetSubtype="0" repeatCount="indefinite" accel="50000" decel="50000" fill="hold" nodeType="withEffect">
                                  <p:stCondLst>
                                    <p:cond delay="0"/>
                                  </p:stCondLst>
                                  <p:childTnLst>
                                    <p:animMotion origin="layout" path="M -0.00417 0.00556 L -0.09584 0.00556 L -0.09584 -0.31666 L 0.17916 -0.31666 L 0.17916 -0.41666 L 0.1875 -0.45 L 0.20416 -0.43889 L 0.20416 -0.41666 L 0.20416 -0.39444 L 0.19583 -0.38333 L 0.1875 -0.39444 L 0.1875 -0.40555 L 0.1875 -0.42777 L 0.19583 -0.43889 L 0.20416 -0.45 L 0.2125 -0.45 L 0.2125 -0.42777 L 0.2125 -0.38333 L 0.2125 -0.37222 L 0.20416 -0.38333 L 0.20416 -0.40555 L 0.20416 -0.43889 L 0.22083 -0.45 L 0.22916 -0.43889 L 0.22916 -0.41666 L 0.22916 -0.39444 L 0.22083 -0.39444 L 0.22083 -0.38333 L 0.2125 -0.38333 L 0.2125 -0.39444 L 0.2125 -0.42777 L 0.22083 -0.43889 L 0.22916 -0.45 L 0.2375 -0.42777 L 0.2375 -0.40555 L 0.2375 -0.31666 L 0.4375 -0.31666 L 0.4375 -0.00555 L 0.00416 0.00556 " pathEditMode="relative" rAng="0" ptsTypes="AAAAAAAAAAAAAAAAAAAAAAAAAAAAAAAAAAAAAAA">
                                      <p:cBhvr>
                                        <p:cTn id="23" dur="5000" fill="hold"/>
                                        <p:tgtEl>
                                          <p:spTgt spid="52"/>
                                        </p:tgtEl>
                                        <p:attrNameLst>
                                          <p:attrName>ppt_x</p:attrName>
                                          <p:attrName>ppt_y</p:attrName>
                                        </p:attrNameLst>
                                      </p:cBhvr>
                                      <p:rCtr x="17500" y="-22800"/>
                                    </p:animMotion>
                                  </p:childTnLst>
                                </p:cTn>
                              </p:par>
                              <p:par>
                                <p:cTn id="24" presetID="0" presetClass="path" presetSubtype="0" repeatCount="indefinite" fill="hold" nodeType="withEffect">
                                  <p:stCondLst>
                                    <p:cond delay="100"/>
                                  </p:stCondLst>
                                  <p:childTnLst>
                                    <p:animMotion origin="layout" path="M -7.22222E-6 -1.68363E-6 L -0.09167 -1.68363E-6 L -0.09167 -0.32192 L 0.18333 -0.32192 L 0.18333 -0.42183 L 0.19166 -0.45513 L 0.20833 -0.44403 L 0.20833 -0.42183 L 0.20833 -0.39963 L 0.19999 -0.38853 L 0.19166 -0.39963 L 0.19166 -0.41073 L 0.19166 -0.43293 L 0.19999 -0.44403 L 0.20833 -0.45513 L 0.21666 -0.45513 L 0.21666 -0.43293 L 0.21666 -0.38853 L 0.21666 -0.37743 L 0.20833 -0.38853 L 0.20833 -0.41073 L 0.20833 -0.44403 L 0.22499 -0.45513 L 0.23333 -0.44403 L 0.23333 -0.42183 L 0.23333 -0.39963 L 0.22499 -0.39963 L 0.22499 -0.38853 L 0.21666 -0.38853 L 0.21666 -0.39963 L 0.21666 -0.43293 L 0.22499 -0.44403 L 0.23333 -0.45513 L 0.24166 -0.43293 L 0.24166 -0.41073 L 0.24166 -0.32192 L 0.44166 -0.32192 L 0.44166 -0.0111 L 0.00833 -1.68363E-6 " pathEditMode="relative" ptsTypes="AAAAAAAAAAAAAAAAAAAAAAAAAAAAAAAAAAAAAAA">
                                      <p:cBhvr>
                                        <p:cTn id="25" dur="5000" fill="hold"/>
                                        <p:tgtEl>
                                          <p:spTgt spid="54"/>
                                        </p:tgtEl>
                                        <p:attrNameLst>
                                          <p:attrName>ppt_x</p:attrName>
                                          <p:attrName>ppt_y</p:attrName>
                                        </p:attrNameLst>
                                      </p:cBhvr>
                                    </p:animMotion>
                                  </p:childTnLst>
                                </p:cTn>
                              </p:par>
                              <p:par>
                                <p:cTn id="26" presetID="0" presetClass="path" presetSubtype="0" repeatCount="indefinite" fill="hold" nodeType="withEffect">
                                  <p:stCondLst>
                                    <p:cond delay="200"/>
                                  </p:stCondLst>
                                  <p:childTnLst>
                                    <p:animMotion origin="layout" path="M -0.0125 -0.00972 L -0.10416 -0.00972 L -0.10416 -0.33171 L 0.17084 -0.33171 L 0.17084 -0.43148 L 0.17917 -0.46481 L 0.19584 -0.4537 L 0.19584 -0.43148 L 0.19584 -0.40926 L 0.1875 -0.39815 L 0.17917 -0.40926 L 0.17917 -0.42037 L 0.17917 -0.44259 L 0.1875 -0.4537 L 0.19584 -0.46481 L 0.20417 -0.46481 L 0.20417 -0.44259 L 0.20417 -0.39815 L 0.20417 -0.38704 L 0.19584 -0.39815 L 0.19584 -0.42037 L 0.19584 -0.4537 L 0.2125 -0.46481 L 0.22084 -0.4537 L 0.22084 -0.43148 L 0.22084 -0.40926 L 0.2125 -0.40926 L 0.2125 -0.39815 L 0.20417 -0.39815 L 0.20417 -0.40926 L 0.20417 -0.44259 L 0.2125 -0.4537 L 0.22084 -0.46481 L 0.22917 -0.44259 L 0.22917 -0.42037 L 0.22917 -0.33171 L 0.42917 -0.33171 L 0.42917 -0.02083 L -0.00416 -0.00972 " pathEditMode="relative" rAng="0" ptsTypes="AAAAAAAAAAAAAAAAAAAAAAAAAAAAAAAAAAAAAAA">
                                      <p:cBhvr>
                                        <p:cTn id="27" dur="5000" fill="hold"/>
                                        <p:tgtEl>
                                          <p:spTgt spid="55"/>
                                        </p:tgtEl>
                                        <p:attrNameLst>
                                          <p:attrName>ppt_x</p:attrName>
                                          <p:attrName>ppt_y</p:attrName>
                                        </p:attrNameLst>
                                      </p:cBhvr>
                                      <p:rCtr x="17500" y="-22800"/>
                                    </p:animMotion>
                                  </p:childTnLst>
                                </p:cTn>
                              </p:par>
                              <p:par>
                                <p:cTn id="28" presetID="0" presetClass="path" presetSubtype="0" repeatCount="indefinite" fill="hold" nodeType="withEffect">
                                  <p:stCondLst>
                                    <p:cond delay="300"/>
                                  </p:stCondLst>
                                  <p:childTnLst>
                                    <p:animMotion origin="layout" path="M 2.77778E-7 -0.00787 L -0.09167 -0.00787 L -0.09167 -0.32986 L 0.18333 -0.32986 L 0.18333 -0.42963 L 0.19167 -0.46296 L 0.20833 -0.45185 L 0.20833 -0.42963 L 0.20833 -0.40741 L 0.2 -0.39629 L 0.19167 -0.40741 L 0.19167 -0.41852 L 0.19167 -0.44074 L 0.2 -0.45185 L 0.20833 -0.46296 L 0.21667 -0.46296 L 0.21667 -0.44074 L 0.21667 -0.39629 L 0.21667 -0.38518 L 0.20833 -0.39629 L 0.20833 -0.41852 L 0.20833 -0.45185 L 0.225 -0.46296 L 0.23333 -0.45185 L 0.23333 -0.42963 L 0.23333 -0.40741 L 0.225 -0.40741 L 0.225 -0.39629 L 0.21667 -0.39629 L 0.21667 -0.40741 L 0.21667 -0.44074 L 0.225 -0.45185 L 0.23333 -0.46296 L 0.24167 -0.44074 L 0.24167 -0.41852 L 0.24167 -0.32986 L 0.44167 -0.32986 L 0.44167 -0.01898 L 0.00833 -0.00787 " pathEditMode="relative" rAng="0" ptsTypes="AAAAAAAAAAAAAAAAAAAAAAAAAAAAAAAAAAAAAAA">
                                      <p:cBhvr>
                                        <p:cTn id="29" dur="5000" fill="hold"/>
                                        <p:tgtEl>
                                          <p:spTgt spid="56"/>
                                        </p:tgtEl>
                                        <p:attrNameLst>
                                          <p:attrName>ppt_x</p:attrName>
                                          <p:attrName>ppt_y</p:attrName>
                                        </p:attrNameLst>
                                      </p:cBhvr>
                                      <p:rCtr x="17500" y="-22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 name="Picture 5" descr="series_circuit4"/>
          <p:cNvPicPr>
            <a:picLocks noChangeAspect="1" noChangeArrowheads="1" noCrop="1"/>
          </p:cNvPicPr>
          <p:nvPr/>
        </p:nvPicPr>
        <p:blipFill>
          <a:blip r:embed="rId3" cstate="print"/>
          <a:srcRect/>
          <a:stretch>
            <a:fillRect/>
          </a:stretch>
        </p:blipFill>
        <p:spPr>
          <a:xfrm>
            <a:off x="762000" y="733425"/>
            <a:ext cx="3810000" cy="2695575"/>
          </a:xfrm>
          <a:prstGeom prst="rect">
            <a:avLst/>
          </a:prstGeom>
          <a:noFill/>
        </p:spPr>
      </p:pic>
      <p:pic>
        <p:nvPicPr>
          <p:cNvPr id="4" name="Picture 3" descr="parallel_circuit4"/>
          <p:cNvPicPr>
            <a:picLocks noChangeAspect="1" noChangeArrowheads="1" noCrop="1"/>
          </p:cNvPicPr>
          <p:nvPr/>
        </p:nvPicPr>
        <p:blipFill>
          <a:blip r:embed="rId4" cstate="print"/>
          <a:srcRect/>
          <a:stretch>
            <a:fillRect/>
          </a:stretch>
        </p:blipFill>
        <p:spPr>
          <a:xfrm>
            <a:off x="4572000" y="3429000"/>
            <a:ext cx="3810000" cy="2695575"/>
          </a:xfrm>
          <a:prstGeom prst="rect">
            <a:avLst/>
          </a:prstGeom>
          <a:noFill/>
        </p:spPr>
      </p:pic>
      <p:sp>
        <p:nvSpPr>
          <p:cNvPr id="5" name="Frame 4"/>
          <p:cNvSpPr/>
          <p:nvPr/>
        </p:nvSpPr>
        <p:spPr>
          <a:xfrm>
            <a:off x="0" y="0"/>
            <a:ext cx="9144000" cy="6858000"/>
          </a:xfrm>
          <a:prstGeom prst="frame">
            <a:avLst>
              <a:gd name="adj1" fmla="val 232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4572000" y="762000"/>
            <a:ext cx="2723823"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dirty="0" err="1" smtClean="0">
                <a:solidFill>
                  <a:prstClr val="white"/>
                </a:solidFill>
                <a:latin typeface="NikoshBAN" pitchFamily="2" charset="0"/>
                <a:cs typeface="NikoshBAN" pitchFamily="2" charset="0"/>
              </a:rPr>
              <a:t>শ্রেণি</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সংযোগ</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বর্তনী</a:t>
            </a:r>
            <a:r>
              <a:rPr lang="en-US" sz="3200" dirty="0" smtClean="0">
                <a:solidFill>
                  <a:prstClr val="white"/>
                </a:solidFill>
                <a:latin typeface="NikoshBAN" pitchFamily="2" charset="0"/>
                <a:cs typeface="NikoshBAN" pitchFamily="2" charset="0"/>
              </a:rPr>
              <a:t> </a:t>
            </a:r>
            <a:endParaRPr lang="en-US" sz="3200" dirty="0">
              <a:solidFill>
                <a:prstClr val="white"/>
              </a:solidFill>
              <a:latin typeface="NikoshBAN" pitchFamily="2" charset="0"/>
              <a:cs typeface="NikoshBAN" pitchFamily="2" charset="0"/>
            </a:endParaRPr>
          </a:p>
        </p:txBody>
      </p:sp>
      <p:sp>
        <p:nvSpPr>
          <p:cNvPr id="7" name="TextBox 6"/>
          <p:cNvSpPr txBox="1"/>
          <p:nvPr/>
        </p:nvSpPr>
        <p:spPr>
          <a:xfrm>
            <a:off x="4572000" y="1676400"/>
            <a:ext cx="4158511" cy="1077218"/>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dirty="0" err="1" smtClean="0">
                <a:solidFill>
                  <a:prstClr val="white"/>
                </a:solidFill>
                <a:latin typeface="NikoshBAN" pitchFamily="2" charset="0"/>
                <a:cs typeface="NikoshBAN" pitchFamily="2" charset="0"/>
              </a:rPr>
              <a:t>এই</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সংযোগ</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বর্তনীর</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বিশেষ</a:t>
            </a:r>
            <a:r>
              <a:rPr lang="en-US" sz="3200" dirty="0" smtClean="0">
                <a:solidFill>
                  <a:prstClr val="white"/>
                </a:solidFill>
                <a:latin typeface="NikoshBAN" pitchFamily="2" charset="0"/>
                <a:cs typeface="NikoshBAN" pitchFamily="2" charset="0"/>
              </a:rPr>
              <a:t> </a:t>
            </a:r>
          </a:p>
          <a:p>
            <a:r>
              <a:rPr lang="en-US" sz="3200" dirty="0" err="1" smtClean="0">
                <a:solidFill>
                  <a:prstClr val="white"/>
                </a:solidFill>
                <a:latin typeface="NikoshBAN" pitchFamily="2" charset="0"/>
                <a:cs typeface="NikoshBAN" pitchFamily="2" charset="0"/>
              </a:rPr>
              <a:t>নিরাপত্তার</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জন্য</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ব্যবহার</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করা</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হয়</a:t>
            </a:r>
            <a:endParaRPr lang="en-US" sz="3200" dirty="0">
              <a:solidFill>
                <a:prstClr val="white"/>
              </a:solidFill>
              <a:latin typeface="NikoshBAN" pitchFamily="2" charset="0"/>
              <a:cs typeface="NikoshBAN" pitchFamily="2" charset="0"/>
            </a:endParaRPr>
          </a:p>
        </p:txBody>
      </p:sp>
      <p:sp>
        <p:nvSpPr>
          <p:cNvPr id="8" name="TextBox 7"/>
          <p:cNvSpPr txBox="1"/>
          <p:nvPr/>
        </p:nvSpPr>
        <p:spPr>
          <a:xfrm>
            <a:off x="1215753" y="3733800"/>
            <a:ext cx="3304110"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dirty="0" err="1" smtClean="0">
                <a:solidFill>
                  <a:prstClr val="white"/>
                </a:solidFill>
                <a:latin typeface="NikoshBAN" pitchFamily="2" charset="0"/>
                <a:cs typeface="NikoshBAN" pitchFamily="2" charset="0"/>
              </a:rPr>
              <a:t>সমান্তরাল</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সংযোগ</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বর্তনী</a:t>
            </a:r>
            <a:r>
              <a:rPr lang="en-US" sz="3200" dirty="0" smtClean="0">
                <a:solidFill>
                  <a:prstClr val="white"/>
                </a:solidFill>
                <a:latin typeface="NikoshBAN" pitchFamily="2" charset="0"/>
                <a:cs typeface="NikoshBAN" pitchFamily="2" charset="0"/>
              </a:rPr>
              <a:t> </a:t>
            </a:r>
            <a:endParaRPr lang="en-US" sz="3200" dirty="0">
              <a:solidFill>
                <a:prstClr val="white"/>
              </a:solidFill>
              <a:latin typeface="NikoshBAN" pitchFamily="2" charset="0"/>
              <a:cs typeface="NikoshBAN" pitchFamily="2" charset="0"/>
            </a:endParaRPr>
          </a:p>
        </p:txBody>
      </p:sp>
      <p:sp>
        <p:nvSpPr>
          <p:cNvPr id="9" name="TextBox 8"/>
          <p:cNvSpPr txBox="1"/>
          <p:nvPr/>
        </p:nvSpPr>
        <p:spPr>
          <a:xfrm>
            <a:off x="281202" y="4495800"/>
            <a:ext cx="4238661" cy="1569660"/>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dirty="0" err="1" smtClean="0">
                <a:solidFill>
                  <a:prstClr val="white"/>
                </a:solidFill>
                <a:latin typeface="NikoshBAN" pitchFamily="2" charset="0"/>
                <a:cs typeface="NikoshBAN" pitchFamily="2" charset="0"/>
              </a:rPr>
              <a:t>এই</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সংযোগ</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ঘর-বাড়িতে</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লাইট</a:t>
            </a:r>
            <a:r>
              <a:rPr lang="en-US" sz="3200" dirty="0" smtClean="0">
                <a:solidFill>
                  <a:prstClr val="white"/>
                </a:solidFill>
                <a:latin typeface="NikoshBAN" pitchFamily="2" charset="0"/>
                <a:cs typeface="NikoshBAN" pitchFamily="2" charset="0"/>
              </a:rPr>
              <a:t>,</a:t>
            </a:r>
          </a:p>
          <a:p>
            <a:r>
              <a:rPr lang="en-US" sz="3200" dirty="0" err="1" smtClean="0">
                <a:solidFill>
                  <a:prstClr val="white"/>
                </a:solidFill>
                <a:latin typeface="NikoshBAN" pitchFamily="2" charset="0"/>
                <a:cs typeface="NikoshBAN" pitchFamily="2" charset="0"/>
              </a:rPr>
              <a:t>ফ্যান</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ফ্রিজ</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প্রভৃতি</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ক্ষেত্রে</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ব্যবহার</a:t>
            </a:r>
            <a:endParaRPr lang="en-US" sz="3200" dirty="0" smtClean="0">
              <a:solidFill>
                <a:prstClr val="white"/>
              </a:solidFill>
              <a:latin typeface="NikoshBAN" pitchFamily="2" charset="0"/>
              <a:cs typeface="NikoshBAN" pitchFamily="2" charset="0"/>
            </a:endParaRPr>
          </a:p>
          <a:p>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করা</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হয়</a:t>
            </a:r>
            <a:endParaRPr lang="en-US" sz="3200" dirty="0">
              <a:solidFill>
                <a:prstClr val="white"/>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5" name="Frame 44"/>
          <p:cNvSpPr/>
          <p:nvPr/>
        </p:nvSpPr>
        <p:spPr>
          <a:xfrm>
            <a:off x="0" y="0"/>
            <a:ext cx="9144000" cy="6858000"/>
          </a:xfrm>
          <a:prstGeom prst="frame">
            <a:avLst>
              <a:gd name="adj1" fmla="val 232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19"/>
          <p:cNvGrpSpPr/>
          <p:nvPr/>
        </p:nvGrpSpPr>
        <p:grpSpPr>
          <a:xfrm>
            <a:off x="4012004" y="1371601"/>
            <a:ext cx="1887582" cy="1447800"/>
            <a:chOff x="4364829" y="1524001"/>
            <a:chExt cx="1887582" cy="1447800"/>
          </a:xfrm>
        </p:grpSpPr>
        <p:pic>
          <p:nvPicPr>
            <p:cNvPr id="19" name="Picture 18" descr="battary_final.png"/>
            <p:cNvPicPr>
              <a:picLocks noChangeAspect="1"/>
            </p:cNvPicPr>
            <p:nvPr/>
          </p:nvPicPr>
          <p:blipFill>
            <a:blip r:embed="rId3" cstate="print"/>
            <a:stretch>
              <a:fillRect/>
            </a:stretch>
          </p:blipFill>
          <p:spPr>
            <a:xfrm flipH="1">
              <a:off x="4364829" y="1524001"/>
              <a:ext cx="1121571" cy="1447800"/>
            </a:xfrm>
            <a:prstGeom prst="rect">
              <a:avLst/>
            </a:prstGeom>
          </p:spPr>
        </p:pic>
        <p:sp>
          <p:nvSpPr>
            <p:cNvPr id="18" name="Freeform 17"/>
            <p:cNvSpPr/>
            <p:nvPr/>
          </p:nvSpPr>
          <p:spPr>
            <a:xfrm flipV="1">
              <a:off x="5257800" y="1648326"/>
              <a:ext cx="994611" cy="1284144"/>
            </a:xfrm>
            <a:custGeom>
              <a:avLst/>
              <a:gdLst>
                <a:gd name="connsiteX0" fmla="*/ 0 w 2334127"/>
                <a:gd name="connsiteY0" fmla="*/ 770021 h 770021"/>
                <a:gd name="connsiteX1" fmla="*/ 2334127 w 2334127"/>
                <a:gd name="connsiteY1" fmla="*/ 770021 h 770021"/>
                <a:gd name="connsiteX2" fmla="*/ 2334127 w 2334127"/>
                <a:gd name="connsiteY2" fmla="*/ 0 h 770021"/>
              </a:gdLst>
              <a:ahLst/>
              <a:cxnLst>
                <a:cxn ang="0">
                  <a:pos x="connsiteX0" y="connsiteY0"/>
                </a:cxn>
                <a:cxn ang="0">
                  <a:pos x="connsiteX1" y="connsiteY1"/>
                </a:cxn>
                <a:cxn ang="0">
                  <a:pos x="connsiteX2" y="connsiteY2"/>
                </a:cxn>
              </a:cxnLst>
              <a:rect l="l" t="t" r="r" b="b"/>
              <a:pathLst>
                <a:path w="2334127" h="770021">
                  <a:moveTo>
                    <a:pt x="0" y="770021"/>
                  </a:moveTo>
                  <a:lnTo>
                    <a:pt x="2334127" y="770021"/>
                  </a:lnTo>
                  <a:lnTo>
                    <a:pt x="2334127" y="0"/>
                  </a:lnTo>
                </a:path>
              </a:pathLst>
            </a:cu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pic>
        <p:nvPicPr>
          <p:cNvPr id="25" name="Picture 24" descr="Bulb.png"/>
          <p:cNvPicPr>
            <a:picLocks noChangeAspect="1"/>
          </p:cNvPicPr>
          <p:nvPr/>
        </p:nvPicPr>
        <p:blipFill>
          <a:blip r:embed="rId4" cstate="print"/>
          <a:stretch>
            <a:fillRect/>
          </a:stretch>
        </p:blipFill>
        <p:spPr>
          <a:xfrm>
            <a:off x="1219200" y="3429000"/>
            <a:ext cx="841179" cy="1310532"/>
          </a:xfrm>
          <a:prstGeom prst="rect">
            <a:avLst/>
          </a:prstGeom>
        </p:spPr>
      </p:pic>
      <p:pic>
        <p:nvPicPr>
          <p:cNvPr id="29" name="Picture 28" descr="Bulb_Clear.png"/>
          <p:cNvPicPr>
            <a:picLocks noChangeAspect="1"/>
          </p:cNvPicPr>
          <p:nvPr/>
        </p:nvPicPr>
        <p:blipFill>
          <a:blip r:embed="rId5" cstate="print"/>
          <a:stretch>
            <a:fillRect/>
          </a:stretch>
        </p:blipFill>
        <p:spPr>
          <a:xfrm>
            <a:off x="1223211" y="3429000"/>
            <a:ext cx="841179" cy="1310532"/>
          </a:xfrm>
          <a:prstGeom prst="rect">
            <a:avLst/>
          </a:prstGeom>
        </p:spPr>
      </p:pic>
      <p:cxnSp>
        <p:nvCxnSpPr>
          <p:cNvPr id="39" name="Straight Connector 38"/>
          <p:cNvCxnSpPr/>
          <p:nvPr/>
        </p:nvCxnSpPr>
        <p:spPr>
          <a:xfrm rot="10800000">
            <a:off x="3429000" y="1447800"/>
            <a:ext cx="914400" cy="1588"/>
          </a:xfrm>
          <a:prstGeom prst="line">
            <a:avLst/>
          </a:prstGeom>
          <a:ln w="762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533400" y="1447800"/>
            <a:ext cx="2438400" cy="2971800"/>
          </a:xfrm>
          <a:custGeom>
            <a:avLst/>
            <a:gdLst>
              <a:gd name="connsiteX0" fmla="*/ 1130968 w 2839452"/>
              <a:gd name="connsiteY0" fmla="*/ 2213811 h 2213811"/>
              <a:gd name="connsiteX1" fmla="*/ 24063 w 2839452"/>
              <a:gd name="connsiteY1" fmla="*/ 2213811 h 2213811"/>
              <a:gd name="connsiteX2" fmla="*/ 0 w 2839452"/>
              <a:gd name="connsiteY2" fmla="*/ 0 h 2213811"/>
              <a:gd name="connsiteX3" fmla="*/ 2839452 w 2839452"/>
              <a:gd name="connsiteY3" fmla="*/ 0 h 2213811"/>
            </a:gdLst>
            <a:ahLst/>
            <a:cxnLst>
              <a:cxn ang="0">
                <a:pos x="connsiteX0" y="connsiteY0"/>
              </a:cxn>
              <a:cxn ang="0">
                <a:pos x="connsiteX1" y="connsiteY1"/>
              </a:cxn>
              <a:cxn ang="0">
                <a:pos x="connsiteX2" y="connsiteY2"/>
              </a:cxn>
              <a:cxn ang="0">
                <a:pos x="connsiteX3" y="connsiteY3"/>
              </a:cxn>
            </a:cxnLst>
            <a:rect l="l" t="t" r="r" b="b"/>
            <a:pathLst>
              <a:path w="2839452" h="2213811">
                <a:moveTo>
                  <a:pt x="1130968" y="2213811"/>
                </a:moveTo>
                <a:lnTo>
                  <a:pt x="24063" y="2213811"/>
                </a:lnTo>
                <a:lnTo>
                  <a:pt x="0" y="0"/>
                </a:lnTo>
                <a:lnTo>
                  <a:pt x="2839452" y="0"/>
                </a:lnTo>
              </a:path>
            </a:pathLst>
          </a:custGeom>
          <a:noFill/>
          <a:ln w="76200">
            <a:solidFill>
              <a:srgbClr val="0070C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34" name="Picture 33" descr="ameter_final.psd.png"/>
          <p:cNvPicPr>
            <a:picLocks noChangeAspect="1"/>
          </p:cNvPicPr>
          <p:nvPr/>
        </p:nvPicPr>
        <p:blipFill>
          <a:blip r:embed="rId6" cstate="print"/>
          <a:stretch>
            <a:fillRect/>
          </a:stretch>
        </p:blipFill>
        <p:spPr>
          <a:xfrm>
            <a:off x="2514600" y="1219200"/>
            <a:ext cx="1335224" cy="1638056"/>
          </a:xfrm>
          <a:prstGeom prst="rect">
            <a:avLst/>
          </a:prstGeom>
        </p:spPr>
      </p:pic>
      <p:sp>
        <p:nvSpPr>
          <p:cNvPr id="47" name="TextBox 46"/>
          <p:cNvSpPr txBox="1"/>
          <p:nvPr/>
        </p:nvSpPr>
        <p:spPr>
          <a:xfrm>
            <a:off x="2719137" y="2133600"/>
            <a:ext cx="981359"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0.90</a:t>
            </a:r>
            <a:endParaRPr lang="en-US" sz="3200" dirty="0">
              <a:solidFill>
                <a:prstClr val="black"/>
              </a:solidFill>
              <a:latin typeface="Arial" pitchFamily="34" charset="0"/>
              <a:cs typeface="Arial" pitchFamily="34" charset="0"/>
            </a:endParaRPr>
          </a:p>
        </p:txBody>
      </p:sp>
      <p:grpSp>
        <p:nvGrpSpPr>
          <p:cNvPr id="3" name="Group 51"/>
          <p:cNvGrpSpPr/>
          <p:nvPr/>
        </p:nvGrpSpPr>
        <p:grpSpPr>
          <a:xfrm>
            <a:off x="1624263" y="3352800"/>
            <a:ext cx="4275323" cy="1319463"/>
            <a:chOff x="1624263" y="3505200"/>
            <a:chExt cx="4275323" cy="1319463"/>
          </a:xfrm>
        </p:grpSpPr>
        <p:sp>
          <p:nvSpPr>
            <p:cNvPr id="30" name="Freeform 29"/>
            <p:cNvSpPr/>
            <p:nvPr/>
          </p:nvSpPr>
          <p:spPr>
            <a:xfrm>
              <a:off x="3609575" y="3505200"/>
              <a:ext cx="2290011" cy="1111693"/>
            </a:xfrm>
            <a:custGeom>
              <a:avLst/>
              <a:gdLst>
                <a:gd name="connsiteX0" fmla="*/ 0 w 2334127"/>
                <a:gd name="connsiteY0" fmla="*/ 770021 h 770021"/>
                <a:gd name="connsiteX1" fmla="*/ 2334127 w 2334127"/>
                <a:gd name="connsiteY1" fmla="*/ 770021 h 770021"/>
                <a:gd name="connsiteX2" fmla="*/ 2334127 w 2334127"/>
                <a:gd name="connsiteY2" fmla="*/ 0 h 770021"/>
              </a:gdLst>
              <a:ahLst/>
              <a:cxnLst>
                <a:cxn ang="0">
                  <a:pos x="connsiteX0" y="connsiteY0"/>
                </a:cxn>
                <a:cxn ang="0">
                  <a:pos x="connsiteX1" y="connsiteY1"/>
                </a:cxn>
                <a:cxn ang="0">
                  <a:pos x="connsiteX2" y="connsiteY2"/>
                </a:cxn>
              </a:cxnLst>
              <a:rect l="l" t="t" r="r" b="b"/>
              <a:pathLst>
                <a:path w="2334127" h="770021">
                  <a:moveTo>
                    <a:pt x="0" y="770021"/>
                  </a:moveTo>
                  <a:lnTo>
                    <a:pt x="2334127" y="770021"/>
                  </a:lnTo>
                  <a:lnTo>
                    <a:pt x="2334127" y="0"/>
                  </a:lnTo>
                </a:path>
              </a:pathLst>
            </a:cu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624263" y="4620126"/>
              <a:ext cx="2033337" cy="204537"/>
            </a:xfrm>
            <a:custGeom>
              <a:avLst/>
              <a:gdLst>
                <a:gd name="connsiteX0" fmla="*/ 1997242 w 1997242"/>
                <a:gd name="connsiteY0" fmla="*/ 0 h 288758"/>
                <a:gd name="connsiteX1" fmla="*/ 529389 w 1997242"/>
                <a:gd name="connsiteY1" fmla="*/ 0 h 288758"/>
                <a:gd name="connsiteX2" fmla="*/ 505326 w 1997242"/>
                <a:gd name="connsiteY2" fmla="*/ 264695 h 288758"/>
                <a:gd name="connsiteX3" fmla="*/ 0 w 1997242"/>
                <a:gd name="connsiteY3" fmla="*/ 288758 h 288758"/>
              </a:gdLst>
              <a:ahLst/>
              <a:cxnLst>
                <a:cxn ang="0">
                  <a:pos x="connsiteX0" y="connsiteY0"/>
                </a:cxn>
                <a:cxn ang="0">
                  <a:pos x="connsiteX1" y="connsiteY1"/>
                </a:cxn>
                <a:cxn ang="0">
                  <a:pos x="connsiteX2" y="connsiteY2"/>
                </a:cxn>
                <a:cxn ang="0">
                  <a:pos x="connsiteX3" y="connsiteY3"/>
                </a:cxn>
              </a:cxnLst>
              <a:rect l="l" t="t" r="r" b="b"/>
              <a:pathLst>
                <a:path w="1997242" h="288758">
                  <a:moveTo>
                    <a:pt x="1997242" y="0"/>
                  </a:moveTo>
                  <a:lnTo>
                    <a:pt x="529389" y="0"/>
                  </a:lnTo>
                  <a:lnTo>
                    <a:pt x="505326" y="264695"/>
                  </a:lnTo>
                  <a:lnTo>
                    <a:pt x="0" y="288758"/>
                  </a:lnTo>
                </a:path>
              </a:pathLst>
            </a:custGeom>
            <a:noFill/>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46" name="TextBox 45"/>
          <p:cNvSpPr txBox="1"/>
          <p:nvPr/>
        </p:nvSpPr>
        <p:spPr>
          <a:xfrm>
            <a:off x="2723148" y="2133600"/>
            <a:ext cx="981359"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0.00</a:t>
            </a:r>
            <a:endParaRPr lang="en-US" sz="3200" dirty="0">
              <a:solidFill>
                <a:prstClr val="black"/>
              </a:solidFill>
              <a:latin typeface="Arial" pitchFamily="34" charset="0"/>
              <a:cs typeface="Arial" pitchFamily="34" charset="0"/>
            </a:endParaRPr>
          </a:p>
        </p:txBody>
      </p:sp>
      <p:grpSp>
        <p:nvGrpSpPr>
          <p:cNvPr id="4" name="Group 43"/>
          <p:cNvGrpSpPr/>
          <p:nvPr/>
        </p:nvGrpSpPr>
        <p:grpSpPr>
          <a:xfrm rot="-2100000">
            <a:off x="5963652" y="2667000"/>
            <a:ext cx="1588" cy="1423737"/>
            <a:chOff x="6553200" y="2819400"/>
            <a:chExt cx="1588" cy="1423737"/>
          </a:xfrm>
        </p:grpSpPr>
        <p:cxnSp>
          <p:nvCxnSpPr>
            <p:cNvPr id="42" name="Straight Connector 41"/>
            <p:cNvCxnSpPr/>
            <p:nvPr/>
          </p:nvCxnSpPr>
          <p:spPr>
            <a:xfrm rot="16200000" flipV="1">
              <a:off x="6211094" y="3161506"/>
              <a:ext cx="685800" cy="1588"/>
            </a:xfrm>
            <a:prstGeom prst="line">
              <a:avLst/>
            </a:prstGeom>
            <a:ln w="76200">
              <a:solidFill>
                <a:schemeClr val="tx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211094" y="3899443"/>
              <a:ext cx="685800" cy="1588"/>
            </a:xfrm>
            <a:prstGeom prst="line">
              <a:avLst/>
            </a:prstGeom>
            <a:ln w="76200">
              <a:no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2584985" y="1625025"/>
            <a:ext cx="1225015"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err="1" smtClean="0">
                <a:solidFill>
                  <a:prstClr val="white"/>
                </a:solidFill>
                <a:latin typeface="NikoshBAN" pitchFamily="2" charset="0"/>
                <a:cs typeface="NikoshBAN" pitchFamily="2" charset="0"/>
              </a:rPr>
              <a:t>অ্যামিটার</a:t>
            </a:r>
            <a:endParaRPr lang="en-US" sz="2800" dirty="0">
              <a:solidFill>
                <a:prstClr val="white"/>
              </a:solidFill>
              <a:latin typeface="NikoshBAN" pitchFamily="2" charset="0"/>
              <a:cs typeface="NikoshBAN" pitchFamily="2" charset="0"/>
            </a:endParaRPr>
          </a:p>
        </p:txBody>
      </p:sp>
      <p:sp>
        <p:nvSpPr>
          <p:cNvPr id="55" name="TextBox 54"/>
          <p:cNvSpPr txBox="1"/>
          <p:nvPr/>
        </p:nvSpPr>
        <p:spPr>
          <a:xfrm>
            <a:off x="4090737" y="1728537"/>
            <a:ext cx="981359"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err="1" smtClean="0">
                <a:solidFill>
                  <a:prstClr val="white"/>
                </a:solidFill>
                <a:latin typeface="NikoshBAN" pitchFamily="2" charset="0"/>
                <a:cs typeface="NikoshBAN" pitchFamily="2" charset="0"/>
              </a:rPr>
              <a:t>ব্যাটারি</a:t>
            </a:r>
            <a:endParaRPr lang="en-US" sz="2800" dirty="0" smtClean="0">
              <a:solidFill>
                <a:prstClr val="white"/>
              </a:solidFill>
              <a:latin typeface="NikoshBAN" pitchFamily="2" charset="0"/>
              <a:cs typeface="NikoshBAN" pitchFamily="2" charset="0"/>
            </a:endParaRPr>
          </a:p>
          <a:p>
            <a:r>
              <a:rPr lang="en-US" sz="2800" dirty="0" smtClean="0">
                <a:solidFill>
                  <a:prstClr val="white"/>
                </a:solidFill>
                <a:latin typeface="NikoshBAN" pitchFamily="2" charset="0"/>
                <a:cs typeface="NikoshBAN" pitchFamily="2" charset="0"/>
              </a:rPr>
              <a:t>  </a:t>
            </a:r>
            <a:r>
              <a:rPr lang="en-US" sz="2800" dirty="0" smtClean="0">
                <a:solidFill>
                  <a:prstClr val="white"/>
                </a:solidFill>
                <a:latin typeface="Arial" pitchFamily="34" charset="0"/>
                <a:cs typeface="Arial" pitchFamily="34" charset="0"/>
              </a:rPr>
              <a:t>9 V</a:t>
            </a:r>
            <a:endParaRPr lang="en-US" sz="2800" dirty="0">
              <a:solidFill>
                <a:prstClr val="white"/>
              </a:solidFill>
              <a:latin typeface="NikoshBAN" pitchFamily="2" charset="0"/>
              <a:cs typeface="NikoshBAN" pitchFamily="2" charset="0"/>
            </a:endParaRPr>
          </a:p>
        </p:txBody>
      </p:sp>
      <p:grpSp>
        <p:nvGrpSpPr>
          <p:cNvPr id="5" name="Group 63"/>
          <p:cNvGrpSpPr/>
          <p:nvPr/>
        </p:nvGrpSpPr>
        <p:grpSpPr>
          <a:xfrm>
            <a:off x="6296526" y="1447800"/>
            <a:ext cx="2338137" cy="3048794"/>
            <a:chOff x="6296526" y="1600200"/>
            <a:chExt cx="2338137" cy="3048794"/>
          </a:xfrm>
        </p:grpSpPr>
        <p:sp>
          <p:nvSpPr>
            <p:cNvPr id="56" name="Rectangle 55"/>
            <p:cNvSpPr/>
            <p:nvPr/>
          </p:nvSpPr>
          <p:spPr>
            <a:xfrm>
              <a:off x="6324600" y="1600200"/>
              <a:ext cx="2286000" cy="3048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9" name="Straight Connector 58"/>
            <p:cNvCxnSpPr/>
            <p:nvPr/>
          </p:nvCxnSpPr>
          <p:spPr>
            <a:xfrm rot="5400000">
              <a:off x="6400006" y="3124200"/>
              <a:ext cx="3048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300537" y="31623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00537" y="23622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296526" y="39624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6318936" y="1624263"/>
            <a:ext cx="1425390" cy="461665"/>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বাল্বের</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সংখ্যা</a:t>
            </a:r>
            <a:endParaRPr lang="en-US" sz="2400" dirty="0">
              <a:solidFill>
                <a:prstClr val="black"/>
              </a:solidFill>
              <a:latin typeface="NikoshBAN" pitchFamily="2" charset="0"/>
              <a:cs typeface="NikoshBAN" pitchFamily="2" charset="0"/>
            </a:endParaRPr>
          </a:p>
        </p:txBody>
      </p:sp>
      <p:sp>
        <p:nvSpPr>
          <p:cNvPr id="66" name="TextBox 65"/>
          <p:cNvSpPr txBox="1"/>
          <p:nvPr/>
        </p:nvSpPr>
        <p:spPr>
          <a:xfrm>
            <a:off x="6319129" y="2286000"/>
            <a:ext cx="1681871" cy="523220"/>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তড়ি</a:t>
            </a:r>
            <a:r>
              <a:rPr lang="en-US" sz="2400" dirty="0" smtClean="0">
                <a:solidFill>
                  <a:prstClr val="black"/>
                </a:solidFill>
                <a:latin typeface="NikoshBAN" pitchFamily="2" charset="0"/>
                <a:cs typeface="NikoshBAN" pitchFamily="2" charset="0"/>
              </a:rPr>
              <a:t>ৎ </a:t>
            </a:r>
            <a:r>
              <a:rPr lang="en-US" sz="2400" dirty="0" err="1" smtClean="0">
                <a:solidFill>
                  <a:prstClr val="black"/>
                </a:solidFill>
                <a:latin typeface="NikoshBAN" pitchFamily="2" charset="0"/>
                <a:cs typeface="NikoshBAN" pitchFamily="2" charset="0"/>
              </a:rPr>
              <a:t>প্রবাহ</a:t>
            </a:r>
            <a:r>
              <a:rPr lang="en-US" sz="2400" dirty="0" smtClean="0">
                <a:solidFill>
                  <a:prstClr val="black"/>
                </a:solidFill>
                <a:latin typeface="NikoshBAN" pitchFamily="2" charset="0"/>
                <a:cs typeface="NikoshBAN" pitchFamily="2" charset="0"/>
              </a:rPr>
              <a:t> </a:t>
            </a:r>
            <a:r>
              <a:rPr lang="en-US" sz="2400" dirty="0" smtClean="0">
                <a:solidFill>
                  <a:prstClr val="black"/>
                </a:solidFill>
                <a:latin typeface="Arial" pitchFamily="34" charset="0"/>
                <a:cs typeface="Arial" pitchFamily="34" charset="0"/>
              </a:rPr>
              <a:t>(</a:t>
            </a:r>
            <a:r>
              <a:rPr lang="en-US" sz="2800" b="1" dirty="0" smtClean="0">
                <a:solidFill>
                  <a:prstClr val="black"/>
                </a:solidFill>
                <a:latin typeface="Arial" pitchFamily="34" charset="0"/>
                <a:cs typeface="Arial" pitchFamily="34" charset="0"/>
              </a:rPr>
              <a:t>I</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p:txBody>
      </p:sp>
      <p:sp>
        <p:nvSpPr>
          <p:cNvPr id="67" name="TextBox 66"/>
          <p:cNvSpPr txBox="1"/>
          <p:nvPr/>
        </p:nvSpPr>
        <p:spPr>
          <a:xfrm>
            <a:off x="6272463" y="3200400"/>
            <a:ext cx="1747594" cy="523220"/>
          </a:xfrm>
          <a:prstGeom prst="rect">
            <a:avLst/>
          </a:prstGeom>
          <a:noFill/>
        </p:spPr>
        <p:txBody>
          <a:bodyPr wrap="none" rtlCol="0">
            <a:spAutoFit/>
          </a:bodyPr>
          <a:lstStyle/>
          <a:p>
            <a:r>
              <a:rPr lang="en-US" sz="2400" spc="-150" dirty="0" err="1" smtClean="0">
                <a:solidFill>
                  <a:prstClr val="black"/>
                </a:solidFill>
                <a:latin typeface="NikoshBAN" pitchFamily="2" charset="0"/>
                <a:cs typeface="NikoshBAN" pitchFamily="2" charset="0"/>
              </a:rPr>
              <a:t>বিভব</a:t>
            </a:r>
            <a:r>
              <a:rPr lang="en-US" sz="2400" spc="-150" dirty="0" smtClean="0">
                <a:solidFill>
                  <a:prstClr val="black"/>
                </a:solidFill>
                <a:latin typeface="NikoshBAN" pitchFamily="2" charset="0"/>
                <a:cs typeface="NikoshBAN" pitchFamily="2" charset="0"/>
              </a:rPr>
              <a:t> </a:t>
            </a:r>
            <a:r>
              <a:rPr lang="en-US" sz="2400" spc="-150" dirty="0" err="1" smtClean="0">
                <a:solidFill>
                  <a:prstClr val="black"/>
                </a:solidFill>
                <a:latin typeface="NikoshBAN" pitchFamily="2" charset="0"/>
                <a:cs typeface="NikoshBAN" pitchFamily="2" charset="0"/>
              </a:rPr>
              <a:t>পার্থক্য</a:t>
            </a:r>
            <a:r>
              <a:rPr lang="en-US" sz="2400" spc="-150" dirty="0" smtClean="0">
                <a:solidFill>
                  <a:prstClr val="black"/>
                </a:solidFill>
                <a:latin typeface="NikoshBAN" pitchFamily="2" charset="0"/>
                <a:cs typeface="NikoshBAN" pitchFamily="2" charset="0"/>
              </a:rPr>
              <a:t> </a:t>
            </a:r>
            <a:r>
              <a:rPr lang="en-US" sz="2400" spc="-150" dirty="0" smtClean="0">
                <a:solidFill>
                  <a:prstClr val="black"/>
                </a:solidFill>
                <a:latin typeface="Arial" pitchFamily="34" charset="0"/>
                <a:cs typeface="Arial" pitchFamily="34" charset="0"/>
              </a:rPr>
              <a:t>(</a:t>
            </a:r>
            <a:r>
              <a:rPr lang="en-US" sz="2800" b="1" spc="-150" dirty="0" smtClean="0">
                <a:solidFill>
                  <a:prstClr val="black"/>
                </a:solidFill>
                <a:latin typeface="Arial" pitchFamily="34" charset="0"/>
                <a:cs typeface="Arial" pitchFamily="34" charset="0"/>
              </a:rPr>
              <a:t>V</a:t>
            </a:r>
            <a:r>
              <a:rPr lang="en-US" sz="2800" spc="-150" dirty="0" smtClean="0">
                <a:solidFill>
                  <a:prstClr val="black"/>
                </a:solidFill>
                <a:latin typeface="Arial" pitchFamily="34" charset="0"/>
                <a:cs typeface="Arial" pitchFamily="34" charset="0"/>
              </a:rPr>
              <a:t>)</a:t>
            </a:r>
            <a:endParaRPr lang="en-US" sz="2800" spc="-150" dirty="0">
              <a:solidFill>
                <a:prstClr val="black"/>
              </a:solidFill>
              <a:latin typeface="Arial" pitchFamily="34" charset="0"/>
              <a:cs typeface="Arial" pitchFamily="34" charset="0"/>
            </a:endParaRPr>
          </a:p>
        </p:txBody>
      </p:sp>
      <p:sp>
        <p:nvSpPr>
          <p:cNvPr id="68" name="TextBox 67"/>
          <p:cNvSpPr txBox="1"/>
          <p:nvPr/>
        </p:nvSpPr>
        <p:spPr>
          <a:xfrm>
            <a:off x="6536908" y="3896380"/>
            <a:ext cx="1159292" cy="523220"/>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মোট</a:t>
            </a:r>
            <a:r>
              <a:rPr lang="en-US" sz="2400" dirty="0" smtClean="0">
                <a:solidFill>
                  <a:prstClr val="black"/>
                </a:solidFill>
                <a:latin typeface="NikoshBAN" pitchFamily="2" charset="0"/>
                <a:cs typeface="NikoshBAN" pitchFamily="2" charset="0"/>
              </a:rPr>
              <a:t> </a:t>
            </a:r>
            <a:r>
              <a:rPr lang="en-US" sz="2400" dirty="0" smtClean="0">
                <a:solidFill>
                  <a:prstClr val="black"/>
                </a:solidFill>
                <a:latin typeface="Arial" pitchFamily="34" charset="0"/>
                <a:cs typeface="Arial" pitchFamily="34" charset="0"/>
              </a:rPr>
              <a:t>(</a:t>
            </a:r>
            <a:r>
              <a:rPr lang="en-US" sz="2800" b="1" dirty="0" smtClean="0">
                <a:solidFill>
                  <a:prstClr val="black"/>
                </a:solidFill>
                <a:latin typeface="Arial" pitchFamily="34" charset="0"/>
                <a:cs typeface="Arial" pitchFamily="34" charset="0"/>
              </a:rPr>
              <a:t>V</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p:txBody>
      </p:sp>
      <p:sp>
        <p:nvSpPr>
          <p:cNvPr id="69" name="TextBox 68"/>
          <p:cNvSpPr txBox="1"/>
          <p:nvPr/>
        </p:nvSpPr>
        <p:spPr>
          <a:xfrm>
            <a:off x="8001000" y="1524000"/>
            <a:ext cx="412292"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1</a:t>
            </a:r>
            <a:endParaRPr lang="en-US" sz="3200" dirty="0">
              <a:solidFill>
                <a:prstClr val="black"/>
              </a:solidFill>
              <a:latin typeface="Arial" pitchFamily="34" charset="0"/>
              <a:cs typeface="Arial" pitchFamily="34" charset="0"/>
            </a:endParaRPr>
          </a:p>
        </p:txBody>
      </p:sp>
      <p:sp>
        <p:nvSpPr>
          <p:cNvPr id="70" name="TextBox 69"/>
          <p:cNvSpPr txBox="1"/>
          <p:nvPr/>
        </p:nvSpPr>
        <p:spPr>
          <a:xfrm>
            <a:off x="7849747" y="2334126"/>
            <a:ext cx="808235" cy="523220"/>
          </a:xfrm>
          <a:prstGeom prst="rect">
            <a:avLst/>
          </a:prstGeom>
          <a:noFill/>
        </p:spPr>
        <p:txBody>
          <a:bodyPr wrap="none" rtlCol="0">
            <a:spAutoFit/>
          </a:bodyPr>
          <a:lstStyle/>
          <a:p>
            <a:r>
              <a:rPr lang="en-US" sz="2800" spc="-150" dirty="0" smtClean="0">
                <a:solidFill>
                  <a:prstClr val="black"/>
                </a:solidFill>
                <a:latin typeface="Arial" pitchFamily="34" charset="0"/>
                <a:cs typeface="Arial" pitchFamily="34" charset="0"/>
              </a:rPr>
              <a:t>0.90</a:t>
            </a:r>
            <a:endParaRPr lang="en-US" sz="2800" spc="-150" dirty="0">
              <a:solidFill>
                <a:prstClr val="black"/>
              </a:solidFill>
              <a:latin typeface="Arial" pitchFamily="34" charset="0"/>
              <a:cs typeface="Arial" pitchFamily="34" charset="0"/>
            </a:endParaRPr>
          </a:p>
        </p:txBody>
      </p:sp>
      <p:sp>
        <p:nvSpPr>
          <p:cNvPr id="71" name="TextBox 70"/>
          <p:cNvSpPr txBox="1"/>
          <p:nvPr/>
        </p:nvSpPr>
        <p:spPr>
          <a:xfrm>
            <a:off x="7920789" y="3176337"/>
            <a:ext cx="723275" cy="523220"/>
          </a:xfrm>
          <a:prstGeom prst="rect">
            <a:avLst/>
          </a:prstGeom>
          <a:noFill/>
        </p:spPr>
        <p:txBody>
          <a:bodyPr wrap="none" rtlCol="0">
            <a:spAutoFit/>
          </a:bodyPr>
          <a:lstStyle/>
          <a:p>
            <a:r>
              <a:rPr lang="en-US" sz="2800" dirty="0" smtClean="0">
                <a:solidFill>
                  <a:prstClr val="black"/>
                </a:solidFill>
                <a:latin typeface="Arial" pitchFamily="34" charset="0"/>
                <a:cs typeface="Arial" pitchFamily="34" charset="0"/>
              </a:rPr>
              <a:t>9 V</a:t>
            </a:r>
            <a:endParaRPr lang="en-US" sz="2800" dirty="0">
              <a:solidFill>
                <a:prstClr val="black"/>
              </a:solidFill>
              <a:latin typeface="Arial" pitchFamily="34" charset="0"/>
              <a:cs typeface="Arial" pitchFamily="34" charset="0"/>
            </a:endParaRPr>
          </a:p>
        </p:txBody>
      </p:sp>
      <p:sp>
        <p:nvSpPr>
          <p:cNvPr id="72" name="TextBox 71"/>
          <p:cNvSpPr txBox="1"/>
          <p:nvPr/>
        </p:nvSpPr>
        <p:spPr>
          <a:xfrm>
            <a:off x="7924800" y="3886200"/>
            <a:ext cx="723275" cy="523220"/>
          </a:xfrm>
          <a:prstGeom prst="rect">
            <a:avLst/>
          </a:prstGeom>
          <a:noFill/>
        </p:spPr>
        <p:txBody>
          <a:bodyPr wrap="none" rtlCol="0">
            <a:spAutoFit/>
          </a:bodyPr>
          <a:lstStyle/>
          <a:p>
            <a:r>
              <a:rPr lang="en-US" sz="2800" dirty="0" smtClean="0">
                <a:solidFill>
                  <a:prstClr val="black"/>
                </a:solidFill>
                <a:latin typeface="Arial" pitchFamily="34" charset="0"/>
                <a:cs typeface="Arial" pitchFamily="34" charset="0"/>
              </a:rPr>
              <a:t>9 V</a:t>
            </a:r>
            <a:endParaRPr lang="en-US" sz="28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10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00000">
                                      <p:cBhvr>
                                        <p:cTn id="16" dur="1000" fill="hold"/>
                                        <p:tgtEl>
                                          <p:spTgt spid="4"/>
                                        </p:tgtEl>
                                        <p:attrNameLst>
                                          <p:attrName>r</p:attrName>
                                        </p:attrNameLst>
                                      </p:cBhvr>
                                    </p:animRot>
                                  </p:childTnLst>
                                </p:cTn>
                              </p:par>
                            </p:childTnLst>
                          </p:cTn>
                        </p:par>
                        <p:par>
                          <p:cTn id="17" fill="hold">
                            <p:stCondLst>
                              <p:cond delay="1000"/>
                            </p:stCondLst>
                            <p:childTnLst>
                              <p:par>
                                <p:cTn id="18" presetID="1" presetClass="exit"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edge">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1000"/>
                                        <p:tgtEl>
                                          <p:spTgt spid="6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10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wipe(left)">
                                      <p:cBhvr>
                                        <p:cTn id="51" dur="1000"/>
                                        <p:tgtEl>
                                          <p:spTgt spid="6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left)">
                                      <p:cBhvr>
                                        <p:cTn id="60" dur="1000"/>
                                        <p:tgtEl>
                                          <p:spTgt spid="68"/>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6" grpId="0"/>
      <p:bldP spid="54" grpId="0" animBg="1"/>
      <p:bldP spid="55" grpId="0" animBg="1"/>
      <p:bldP spid="65" grpId="0"/>
      <p:bldP spid="66" grpId="0"/>
      <p:bldP spid="67" grpId="0"/>
      <p:bldP spid="68" grpId="0"/>
      <p:bldP spid="69" grpId="0"/>
      <p:bldP spid="70" grpId="0"/>
      <p:bldP spid="71"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9" name="Picture 28" descr="Bulb_Clear.png"/>
          <p:cNvPicPr>
            <a:picLocks noChangeAspect="1"/>
          </p:cNvPicPr>
          <p:nvPr/>
        </p:nvPicPr>
        <p:blipFill>
          <a:blip r:embed="rId3" cstate="print"/>
          <a:stretch>
            <a:fillRect/>
          </a:stretch>
        </p:blipFill>
        <p:spPr>
          <a:xfrm>
            <a:off x="1219200" y="3429000"/>
            <a:ext cx="841179" cy="1310532"/>
          </a:xfrm>
          <a:prstGeom prst="rect">
            <a:avLst/>
          </a:prstGeom>
        </p:spPr>
      </p:pic>
      <p:sp>
        <p:nvSpPr>
          <p:cNvPr id="45" name="Frame 44"/>
          <p:cNvSpPr/>
          <p:nvPr/>
        </p:nvSpPr>
        <p:spPr>
          <a:xfrm>
            <a:off x="0" y="0"/>
            <a:ext cx="9144000" cy="6858000"/>
          </a:xfrm>
          <a:prstGeom prst="frame">
            <a:avLst>
              <a:gd name="adj1" fmla="val 232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19"/>
          <p:cNvGrpSpPr/>
          <p:nvPr/>
        </p:nvGrpSpPr>
        <p:grpSpPr>
          <a:xfrm>
            <a:off x="4012004" y="1371601"/>
            <a:ext cx="1887582" cy="1447800"/>
            <a:chOff x="4364829" y="1524001"/>
            <a:chExt cx="1887582" cy="1447800"/>
          </a:xfrm>
        </p:grpSpPr>
        <p:pic>
          <p:nvPicPr>
            <p:cNvPr id="19" name="Picture 18" descr="battary_final.png"/>
            <p:cNvPicPr>
              <a:picLocks noChangeAspect="1"/>
            </p:cNvPicPr>
            <p:nvPr/>
          </p:nvPicPr>
          <p:blipFill>
            <a:blip r:embed="rId4" cstate="print"/>
            <a:stretch>
              <a:fillRect/>
            </a:stretch>
          </p:blipFill>
          <p:spPr>
            <a:xfrm flipH="1">
              <a:off x="4364829" y="1524001"/>
              <a:ext cx="1121571" cy="1447800"/>
            </a:xfrm>
            <a:prstGeom prst="rect">
              <a:avLst/>
            </a:prstGeom>
          </p:spPr>
        </p:pic>
        <p:sp>
          <p:nvSpPr>
            <p:cNvPr id="18" name="Freeform 17"/>
            <p:cNvSpPr/>
            <p:nvPr/>
          </p:nvSpPr>
          <p:spPr>
            <a:xfrm flipV="1">
              <a:off x="5257800" y="1648326"/>
              <a:ext cx="994611" cy="1284144"/>
            </a:xfrm>
            <a:custGeom>
              <a:avLst/>
              <a:gdLst>
                <a:gd name="connsiteX0" fmla="*/ 0 w 2334127"/>
                <a:gd name="connsiteY0" fmla="*/ 770021 h 770021"/>
                <a:gd name="connsiteX1" fmla="*/ 2334127 w 2334127"/>
                <a:gd name="connsiteY1" fmla="*/ 770021 h 770021"/>
                <a:gd name="connsiteX2" fmla="*/ 2334127 w 2334127"/>
                <a:gd name="connsiteY2" fmla="*/ 0 h 770021"/>
              </a:gdLst>
              <a:ahLst/>
              <a:cxnLst>
                <a:cxn ang="0">
                  <a:pos x="connsiteX0" y="connsiteY0"/>
                </a:cxn>
                <a:cxn ang="0">
                  <a:pos x="connsiteX1" y="connsiteY1"/>
                </a:cxn>
                <a:cxn ang="0">
                  <a:pos x="connsiteX2" y="connsiteY2"/>
                </a:cxn>
              </a:cxnLst>
              <a:rect l="l" t="t" r="r" b="b"/>
              <a:pathLst>
                <a:path w="2334127" h="770021">
                  <a:moveTo>
                    <a:pt x="0" y="770021"/>
                  </a:moveTo>
                  <a:lnTo>
                    <a:pt x="2334127" y="770021"/>
                  </a:lnTo>
                  <a:lnTo>
                    <a:pt x="2334127" y="0"/>
                  </a:lnTo>
                </a:path>
              </a:pathLst>
            </a:cu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pic>
        <p:nvPicPr>
          <p:cNvPr id="25" name="Picture 24" descr="Bulb.png"/>
          <p:cNvPicPr>
            <a:picLocks noChangeAspect="1"/>
          </p:cNvPicPr>
          <p:nvPr/>
        </p:nvPicPr>
        <p:blipFill>
          <a:blip r:embed="rId5" cstate="print"/>
          <a:stretch>
            <a:fillRect/>
          </a:stretch>
        </p:blipFill>
        <p:spPr>
          <a:xfrm>
            <a:off x="1219200" y="3429000"/>
            <a:ext cx="841179" cy="1310532"/>
          </a:xfrm>
          <a:prstGeom prst="rect">
            <a:avLst/>
          </a:prstGeom>
        </p:spPr>
      </p:pic>
      <p:cxnSp>
        <p:nvCxnSpPr>
          <p:cNvPr id="39" name="Straight Connector 38"/>
          <p:cNvCxnSpPr/>
          <p:nvPr/>
        </p:nvCxnSpPr>
        <p:spPr>
          <a:xfrm rot="10800000">
            <a:off x="3429000" y="1447800"/>
            <a:ext cx="914400" cy="1588"/>
          </a:xfrm>
          <a:prstGeom prst="line">
            <a:avLst/>
          </a:prstGeom>
          <a:ln w="762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533400" y="1447800"/>
            <a:ext cx="2438400" cy="2971800"/>
          </a:xfrm>
          <a:custGeom>
            <a:avLst/>
            <a:gdLst>
              <a:gd name="connsiteX0" fmla="*/ 1130968 w 2839452"/>
              <a:gd name="connsiteY0" fmla="*/ 2213811 h 2213811"/>
              <a:gd name="connsiteX1" fmla="*/ 24063 w 2839452"/>
              <a:gd name="connsiteY1" fmla="*/ 2213811 h 2213811"/>
              <a:gd name="connsiteX2" fmla="*/ 0 w 2839452"/>
              <a:gd name="connsiteY2" fmla="*/ 0 h 2213811"/>
              <a:gd name="connsiteX3" fmla="*/ 2839452 w 2839452"/>
              <a:gd name="connsiteY3" fmla="*/ 0 h 2213811"/>
            </a:gdLst>
            <a:ahLst/>
            <a:cxnLst>
              <a:cxn ang="0">
                <a:pos x="connsiteX0" y="connsiteY0"/>
              </a:cxn>
              <a:cxn ang="0">
                <a:pos x="connsiteX1" y="connsiteY1"/>
              </a:cxn>
              <a:cxn ang="0">
                <a:pos x="connsiteX2" y="connsiteY2"/>
              </a:cxn>
              <a:cxn ang="0">
                <a:pos x="connsiteX3" y="connsiteY3"/>
              </a:cxn>
            </a:cxnLst>
            <a:rect l="l" t="t" r="r" b="b"/>
            <a:pathLst>
              <a:path w="2839452" h="2213811">
                <a:moveTo>
                  <a:pt x="1130968" y="2213811"/>
                </a:moveTo>
                <a:lnTo>
                  <a:pt x="24063" y="2213811"/>
                </a:lnTo>
                <a:lnTo>
                  <a:pt x="0" y="0"/>
                </a:lnTo>
                <a:lnTo>
                  <a:pt x="2839452" y="0"/>
                </a:lnTo>
              </a:path>
            </a:pathLst>
          </a:custGeom>
          <a:noFill/>
          <a:ln w="76200">
            <a:solidFill>
              <a:srgbClr val="0070C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34" name="Picture 33" descr="ameter_final.psd.png"/>
          <p:cNvPicPr>
            <a:picLocks noChangeAspect="1"/>
          </p:cNvPicPr>
          <p:nvPr/>
        </p:nvPicPr>
        <p:blipFill>
          <a:blip r:embed="rId6" cstate="print"/>
          <a:stretch>
            <a:fillRect/>
          </a:stretch>
        </p:blipFill>
        <p:spPr>
          <a:xfrm>
            <a:off x="2514600" y="1219200"/>
            <a:ext cx="1335224" cy="1638056"/>
          </a:xfrm>
          <a:prstGeom prst="rect">
            <a:avLst/>
          </a:prstGeom>
        </p:spPr>
      </p:pic>
      <p:sp>
        <p:nvSpPr>
          <p:cNvPr id="47" name="TextBox 46"/>
          <p:cNvSpPr txBox="1"/>
          <p:nvPr/>
        </p:nvSpPr>
        <p:spPr>
          <a:xfrm>
            <a:off x="2695074" y="2133600"/>
            <a:ext cx="981359"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0.90</a:t>
            </a:r>
            <a:endParaRPr lang="en-US" sz="3200" dirty="0">
              <a:solidFill>
                <a:prstClr val="black"/>
              </a:solidFill>
              <a:latin typeface="Arial" pitchFamily="34" charset="0"/>
              <a:cs typeface="Arial" pitchFamily="34" charset="0"/>
            </a:endParaRPr>
          </a:p>
        </p:txBody>
      </p:sp>
      <p:sp>
        <p:nvSpPr>
          <p:cNvPr id="30" name="Freeform 29"/>
          <p:cNvSpPr/>
          <p:nvPr/>
        </p:nvSpPr>
        <p:spPr>
          <a:xfrm>
            <a:off x="3609575" y="3352800"/>
            <a:ext cx="2290011" cy="1111693"/>
          </a:xfrm>
          <a:custGeom>
            <a:avLst/>
            <a:gdLst>
              <a:gd name="connsiteX0" fmla="*/ 0 w 2334127"/>
              <a:gd name="connsiteY0" fmla="*/ 770021 h 770021"/>
              <a:gd name="connsiteX1" fmla="*/ 2334127 w 2334127"/>
              <a:gd name="connsiteY1" fmla="*/ 770021 h 770021"/>
              <a:gd name="connsiteX2" fmla="*/ 2334127 w 2334127"/>
              <a:gd name="connsiteY2" fmla="*/ 0 h 770021"/>
            </a:gdLst>
            <a:ahLst/>
            <a:cxnLst>
              <a:cxn ang="0">
                <a:pos x="connsiteX0" y="connsiteY0"/>
              </a:cxn>
              <a:cxn ang="0">
                <a:pos x="connsiteX1" y="connsiteY1"/>
              </a:cxn>
              <a:cxn ang="0">
                <a:pos x="connsiteX2" y="connsiteY2"/>
              </a:cxn>
            </a:cxnLst>
            <a:rect l="l" t="t" r="r" b="b"/>
            <a:pathLst>
              <a:path w="2334127" h="770021">
                <a:moveTo>
                  <a:pt x="0" y="770021"/>
                </a:moveTo>
                <a:lnTo>
                  <a:pt x="2334127" y="770021"/>
                </a:lnTo>
                <a:lnTo>
                  <a:pt x="2334127" y="0"/>
                </a:lnTo>
              </a:path>
            </a:pathLst>
          </a:cu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624263" y="4467726"/>
            <a:ext cx="2033337" cy="204537"/>
          </a:xfrm>
          <a:custGeom>
            <a:avLst/>
            <a:gdLst>
              <a:gd name="connsiteX0" fmla="*/ 1997242 w 1997242"/>
              <a:gd name="connsiteY0" fmla="*/ 0 h 288758"/>
              <a:gd name="connsiteX1" fmla="*/ 529389 w 1997242"/>
              <a:gd name="connsiteY1" fmla="*/ 0 h 288758"/>
              <a:gd name="connsiteX2" fmla="*/ 505326 w 1997242"/>
              <a:gd name="connsiteY2" fmla="*/ 264695 h 288758"/>
              <a:gd name="connsiteX3" fmla="*/ 0 w 1997242"/>
              <a:gd name="connsiteY3" fmla="*/ 288758 h 288758"/>
            </a:gdLst>
            <a:ahLst/>
            <a:cxnLst>
              <a:cxn ang="0">
                <a:pos x="connsiteX0" y="connsiteY0"/>
              </a:cxn>
              <a:cxn ang="0">
                <a:pos x="connsiteX1" y="connsiteY1"/>
              </a:cxn>
              <a:cxn ang="0">
                <a:pos x="connsiteX2" y="connsiteY2"/>
              </a:cxn>
              <a:cxn ang="0">
                <a:pos x="connsiteX3" y="connsiteY3"/>
              </a:cxn>
            </a:cxnLst>
            <a:rect l="l" t="t" r="r" b="b"/>
            <a:pathLst>
              <a:path w="1997242" h="288758">
                <a:moveTo>
                  <a:pt x="1997242" y="0"/>
                </a:moveTo>
                <a:lnTo>
                  <a:pt x="529389" y="0"/>
                </a:lnTo>
                <a:lnTo>
                  <a:pt x="505326" y="264695"/>
                </a:lnTo>
                <a:lnTo>
                  <a:pt x="0" y="288758"/>
                </a:lnTo>
              </a:path>
            </a:pathLst>
          </a:custGeom>
          <a:noFill/>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TextBox 45"/>
          <p:cNvSpPr txBox="1"/>
          <p:nvPr/>
        </p:nvSpPr>
        <p:spPr>
          <a:xfrm>
            <a:off x="2695074" y="2133600"/>
            <a:ext cx="981359"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0.00</a:t>
            </a:r>
            <a:endParaRPr lang="en-US" sz="3200" dirty="0">
              <a:solidFill>
                <a:prstClr val="black"/>
              </a:solidFill>
              <a:latin typeface="Arial" pitchFamily="34" charset="0"/>
              <a:cs typeface="Arial" pitchFamily="34" charset="0"/>
            </a:endParaRPr>
          </a:p>
        </p:txBody>
      </p:sp>
      <p:grpSp>
        <p:nvGrpSpPr>
          <p:cNvPr id="3" name="Group 43"/>
          <p:cNvGrpSpPr/>
          <p:nvPr/>
        </p:nvGrpSpPr>
        <p:grpSpPr>
          <a:xfrm>
            <a:off x="5891463" y="2667000"/>
            <a:ext cx="1588" cy="1423737"/>
            <a:chOff x="6553200" y="2819400"/>
            <a:chExt cx="1588" cy="1423737"/>
          </a:xfrm>
        </p:grpSpPr>
        <p:cxnSp>
          <p:nvCxnSpPr>
            <p:cNvPr id="42" name="Straight Connector 41"/>
            <p:cNvCxnSpPr/>
            <p:nvPr/>
          </p:nvCxnSpPr>
          <p:spPr>
            <a:xfrm rot="16200000" flipV="1">
              <a:off x="6211094" y="3161506"/>
              <a:ext cx="685800" cy="1588"/>
            </a:xfrm>
            <a:prstGeom prst="line">
              <a:avLst/>
            </a:prstGeom>
            <a:ln w="76200">
              <a:solidFill>
                <a:schemeClr val="tx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211094" y="3899443"/>
              <a:ext cx="685800" cy="1588"/>
            </a:xfrm>
            <a:prstGeom prst="line">
              <a:avLst/>
            </a:prstGeom>
            <a:ln w="76200">
              <a:no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2584985" y="1625025"/>
            <a:ext cx="1225015"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err="1" smtClean="0">
                <a:solidFill>
                  <a:prstClr val="white"/>
                </a:solidFill>
                <a:latin typeface="NikoshBAN" pitchFamily="2" charset="0"/>
                <a:cs typeface="NikoshBAN" pitchFamily="2" charset="0"/>
              </a:rPr>
              <a:t>অ্যামিটার</a:t>
            </a:r>
            <a:endParaRPr lang="en-US" sz="2800" dirty="0">
              <a:solidFill>
                <a:prstClr val="white"/>
              </a:solidFill>
              <a:latin typeface="NikoshBAN" pitchFamily="2" charset="0"/>
              <a:cs typeface="NikoshBAN" pitchFamily="2" charset="0"/>
            </a:endParaRPr>
          </a:p>
        </p:txBody>
      </p:sp>
      <p:sp>
        <p:nvSpPr>
          <p:cNvPr id="55" name="TextBox 54"/>
          <p:cNvSpPr txBox="1"/>
          <p:nvPr/>
        </p:nvSpPr>
        <p:spPr>
          <a:xfrm>
            <a:off x="4090737" y="1728537"/>
            <a:ext cx="981359"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err="1" smtClean="0">
                <a:solidFill>
                  <a:prstClr val="white"/>
                </a:solidFill>
                <a:latin typeface="NikoshBAN" pitchFamily="2" charset="0"/>
                <a:cs typeface="NikoshBAN" pitchFamily="2" charset="0"/>
              </a:rPr>
              <a:t>ব্যাটারি</a:t>
            </a:r>
            <a:endParaRPr lang="en-US" sz="2800" dirty="0" smtClean="0">
              <a:solidFill>
                <a:prstClr val="white"/>
              </a:solidFill>
              <a:latin typeface="NikoshBAN" pitchFamily="2" charset="0"/>
              <a:cs typeface="NikoshBAN" pitchFamily="2" charset="0"/>
            </a:endParaRPr>
          </a:p>
          <a:p>
            <a:r>
              <a:rPr lang="en-US" sz="2800" dirty="0" smtClean="0">
                <a:solidFill>
                  <a:prstClr val="white"/>
                </a:solidFill>
                <a:latin typeface="NikoshBAN" pitchFamily="2" charset="0"/>
                <a:cs typeface="NikoshBAN" pitchFamily="2" charset="0"/>
              </a:rPr>
              <a:t>  </a:t>
            </a:r>
            <a:r>
              <a:rPr lang="en-US" sz="2800" dirty="0" smtClean="0">
                <a:solidFill>
                  <a:prstClr val="white"/>
                </a:solidFill>
                <a:latin typeface="Arial" pitchFamily="34" charset="0"/>
                <a:cs typeface="Arial" pitchFamily="34" charset="0"/>
              </a:rPr>
              <a:t>9 V</a:t>
            </a:r>
            <a:endParaRPr lang="en-US" sz="2800" dirty="0">
              <a:solidFill>
                <a:prstClr val="white"/>
              </a:solidFill>
              <a:latin typeface="NikoshBAN" pitchFamily="2" charset="0"/>
              <a:cs typeface="NikoshBAN" pitchFamily="2" charset="0"/>
            </a:endParaRPr>
          </a:p>
        </p:txBody>
      </p:sp>
      <p:grpSp>
        <p:nvGrpSpPr>
          <p:cNvPr id="4" name="Group 63"/>
          <p:cNvGrpSpPr/>
          <p:nvPr/>
        </p:nvGrpSpPr>
        <p:grpSpPr>
          <a:xfrm>
            <a:off x="6296526" y="1447800"/>
            <a:ext cx="2338137" cy="3048794"/>
            <a:chOff x="6296526" y="1600200"/>
            <a:chExt cx="2338137" cy="3048794"/>
          </a:xfrm>
        </p:grpSpPr>
        <p:sp>
          <p:nvSpPr>
            <p:cNvPr id="56" name="Rectangle 55"/>
            <p:cNvSpPr/>
            <p:nvPr/>
          </p:nvSpPr>
          <p:spPr>
            <a:xfrm>
              <a:off x="6324600" y="1600200"/>
              <a:ext cx="2286000" cy="3048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9" name="Straight Connector 58"/>
            <p:cNvCxnSpPr/>
            <p:nvPr/>
          </p:nvCxnSpPr>
          <p:spPr>
            <a:xfrm rot="5400000">
              <a:off x="6400006" y="3124200"/>
              <a:ext cx="3048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300537" y="31623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00537" y="23622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296526" y="39624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6318936" y="1624263"/>
            <a:ext cx="1425390" cy="461665"/>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বাল্বের</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সংখ্যা</a:t>
            </a:r>
            <a:endParaRPr lang="en-US" sz="2400" dirty="0">
              <a:solidFill>
                <a:prstClr val="black"/>
              </a:solidFill>
              <a:latin typeface="NikoshBAN" pitchFamily="2" charset="0"/>
              <a:cs typeface="NikoshBAN" pitchFamily="2" charset="0"/>
            </a:endParaRPr>
          </a:p>
        </p:txBody>
      </p:sp>
      <p:sp>
        <p:nvSpPr>
          <p:cNvPr id="66" name="TextBox 65"/>
          <p:cNvSpPr txBox="1"/>
          <p:nvPr/>
        </p:nvSpPr>
        <p:spPr>
          <a:xfrm>
            <a:off x="6319129" y="2286000"/>
            <a:ext cx="1681871" cy="523220"/>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তড়ি</a:t>
            </a:r>
            <a:r>
              <a:rPr lang="en-US" sz="2400" dirty="0" smtClean="0">
                <a:solidFill>
                  <a:prstClr val="black"/>
                </a:solidFill>
                <a:latin typeface="NikoshBAN" pitchFamily="2" charset="0"/>
                <a:cs typeface="NikoshBAN" pitchFamily="2" charset="0"/>
              </a:rPr>
              <a:t>ৎ </a:t>
            </a:r>
            <a:r>
              <a:rPr lang="en-US" sz="2400" dirty="0" err="1" smtClean="0">
                <a:solidFill>
                  <a:prstClr val="black"/>
                </a:solidFill>
                <a:latin typeface="NikoshBAN" pitchFamily="2" charset="0"/>
                <a:cs typeface="NikoshBAN" pitchFamily="2" charset="0"/>
              </a:rPr>
              <a:t>প্রবাহ</a:t>
            </a:r>
            <a:r>
              <a:rPr lang="en-US" sz="2400" dirty="0" smtClean="0">
                <a:solidFill>
                  <a:prstClr val="black"/>
                </a:solidFill>
                <a:latin typeface="NikoshBAN" pitchFamily="2" charset="0"/>
                <a:cs typeface="NikoshBAN" pitchFamily="2" charset="0"/>
              </a:rPr>
              <a:t> </a:t>
            </a:r>
            <a:r>
              <a:rPr lang="en-US" sz="2400" dirty="0" smtClean="0">
                <a:solidFill>
                  <a:prstClr val="black"/>
                </a:solidFill>
                <a:latin typeface="Arial" pitchFamily="34" charset="0"/>
                <a:cs typeface="Arial" pitchFamily="34" charset="0"/>
              </a:rPr>
              <a:t>(</a:t>
            </a:r>
            <a:r>
              <a:rPr lang="en-US" sz="2800" b="1" dirty="0" smtClean="0">
                <a:solidFill>
                  <a:prstClr val="black"/>
                </a:solidFill>
                <a:latin typeface="Arial" pitchFamily="34" charset="0"/>
                <a:cs typeface="Arial" pitchFamily="34" charset="0"/>
              </a:rPr>
              <a:t>I</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p:txBody>
      </p:sp>
      <p:sp>
        <p:nvSpPr>
          <p:cNvPr id="67" name="TextBox 66"/>
          <p:cNvSpPr txBox="1"/>
          <p:nvPr/>
        </p:nvSpPr>
        <p:spPr>
          <a:xfrm>
            <a:off x="6272463" y="3200400"/>
            <a:ext cx="1747594" cy="523220"/>
          </a:xfrm>
          <a:prstGeom prst="rect">
            <a:avLst/>
          </a:prstGeom>
          <a:noFill/>
        </p:spPr>
        <p:txBody>
          <a:bodyPr wrap="none" rtlCol="0">
            <a:spAutoFit/>
          </a:bodyPr>
          <a:lstStyle/>
          <a:p>
            <a:r>
              <a:rPr lang="en-US" sz="2400" spc="-150" dirty="0" err="1" smtClean="0">
                <a:solidFill>
                  <a:prstClr val="black"/>
                </a:solidFill>
                <a:latin typeface="NikoshBAN" pitchFamily="2" charset="0"/>
                <a:cs typeface="NikoshBAN" pitchFamily="2" charset="0"/>
              </a:rPr>
              <a:t>বিভব</a:t>
            </a:r>
            <a:r>
              <a:rPr lang="en-US" sz="2400" spc="-150" dirty="0" smtClean="0">
                <a:solidFill>
                  <a:prstClr val="black"/>
                </a:solidFill>
                <a:latin typeface="NikoshBAN" pitchFamily="2" charset="0"/>
                <a:cs typeface="NikoshBAN" pitchFamily="2" charset="0"/>
              </a:rPr>
              <a:t> </a:t>
            </a:r>
            <a:r>
              <a:rPr lang="en-US" sz="2400" spc="-150" dirty="0" err="1" smtClean="0">
                <a:solidFill>
                  <a:prstClr val="black"/>
                </a:solidFill>
                <a:latin typeface="NikoshBAN" pitchFamily="2" charset="0"/>
                <a:cs typeface="NikoshBAN" pitchFamily="2" charset="0"/>
              </a:rPr>
              <a:t>পার্থক্য</a:t>
            </a:r>
            <a:r>
              <a:rPr lang="en-US" sz="2400" spc="-150" dirty="0" smtClean="0">
                <a:solidFill>
                  <a:prstClr val="black"/>
                </a:solidFill>
                <a:latin typeface="NikoshBAN" pitchFamily="2" charset="0"/>
                <a:cs typeface="NikoshBAN" pitchFamily="2" charset="0"/>
              </a:rPr>
              <a:t> </a:t>
            </a:r>
            <a:r>
              <a:rPr lang="en-US" sz="2400" spc="-150" dirty="0" smtClean="0">
                <a:solidFill>
                  <a:prstClr val="black"/>
                </a:solidFill>
                <a:latin typeface="Arial" pitchFamily="34" charset="0"/>
                <a:cs typeface="Arial" pitchFamily="34" charset="0"/>
              </a:rPr>
              <a:t>(</a:t>
            </a:r>
            <a:r>
              <a:rPr lang="en-US" sz="2800" b="1" spc="-150" dirty="0" smtClean="0">
                <a:solidFill>
                  <a:prstClr val="black"/>
                </a:solidFill>
                <a:latin typeface="Arial" pitchFamily="34" charset="0"/>
                <a:cs typeface="Arial" pitchFamily="34" charset="0"/>
              </a:rPr>
              <a:t>V</a:t>
            </a:r>
            <a:r>
              <a:rPr lang="en-US" sz="2800" spc="-150" dirty="0" smtClean="0">
                <a:solidFill>
                  <a:prstClr val="black"/>
                </a:solidFill>
                <a:latin typeface="Arial" pitchFamily="34" charset="0"/>
                <a:cs typeface="Arial" pitchFamily="34" charset="0"/>
              </a:rPr>
              <a:t>)</a:t>
            </a:r>
            <a:endParaRPr lang="en-US" sz="2800" spc="-150" dirty="0">
              <a:solidFill>
                <a:prstClr val="black"/>
              </a:solidFill>
              <a:latin typeface="Arial" pitchFamily="34" charset="0"/>
              <a:cs typeface="Arial" pitchFamily="34" charset="0"/>
            </a:endParaRPr>
          </a:p>
        </p:txBody>
      </p:sp>
      <p:sp>
        <p:nvSpPr>
          <p:cNvPr id="68" name="TextBox 67"/>
          <p:cNvSpPr txBox="1"/>
          <p:nvPr/>
        </p:nvSpPr>
        <p:spPr>
          <a:xfrm>
            <a:off x="6536908" y="3896380"/>
            <a:ext cx="1159292" cy="523220"/>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মোট</a:t>
            </a:r>
            <a:r>
              <a:rPr lang="en-US" sz="2400" dirty="0" smtClean="0">
                <a:solidFill>
                  <a:prstClr val="black"/>
                </a:solidFill>
                <a:latin typeface="NikoshBAN" pitchFamily="2" charset="0"/>
                <a:cs typeface="NikoshBAN" pitchFamily="2" charset="0"/>
              </a:rPr>
              <a:t> </a:t>
            </a:r>
            <a:r>
              <a:rPr lang="en-US" sz="2400" dirty="0" smtClean="0">
                <a:solidFill>
                  <a:prstClr val="black"/>
                </a:solidFill>
                <a:latin typeface="Arial" pitchFamily="34" charset="0"/>
                <a:cs typeface="Arial" pitchFamily="34" charset="0"/>
              </a:rPr>
              <a:t>(</a:t>
            </a:r>
            <a:r>
              <a:rPr lang="en-US" sz="2800" b="1" dirty="0" smtClean="0">
                <a:solidFill>
                  <a:prstClr val="black"/>
                </a:solidFill>
                <a:latin typeface="Arial" pitchFamily="34" charset="0"/>
                <a:cs typeface="Arial" pitchFamily="34" charset="0"/>
              </a:rPr>
              <a:t>V</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p:txBody>
      </p:sp>
      <p:pic>
        <p:nvPicPr>
          <p:cNvPr id="33" name="Picture 32" descr="Bulb_Clear.png"/>
          <p:cNvPicPr>
            <a:picLocks noChangeAspect="1"/>
          </p:cNvPicPr>
          <p:nvPr/>
        </p:nvPicPr>
        <p:blipFill>
          <a:blip r:embed="rId3" cstate="print"/>
          <a:stretch>
            <a:fillRect/>
          </a:stretch>
        </p:blipFill>
        <p:spPr>
          <a:xfrm>
            <a:off x="3067050" y="3453063"/>
            <a:ext cx="841179" cy="1310532"/>
          </a:xfrm>
          <a:prstGeom prst="rect">
            <a:avLst/>
          </a:prstGeom>
        </p:spPr>
      </p:pic>
      <p:pic>
        <p:nvPicPr>
          <p:cNvPr id="32" name="Picture 31" descr="Bulb.png"/>
          <p:cNvPicPr>
            <a:picLocks noChangeAspect="1"/>
          </p:cNvPicPr>
          <p:nvPr/>
        </p:nvPicPr>
        <p:blipFill>
          <a:blip r:embed="rId5" cstate="print"/>
          <a:stretch>
            <a:fillRect/>
          </a:stretch>
        </p:blipFill>
        <p:spPr>
          <a:xfrm>
            <a:off x="3067050" y="3451968"/>
            <a:ext cx="841179" cy="1310532"/>
          </a:xfrm>
          <a:prstGeom prst="rect">
            <a:avLst/>
          </a:prstGeom>
        </p:spPr>
      </p:pic>
      <p:cxnSp>
        <p:nvCxnSpPr>
          <p:cNvPr id="49" name="Straight Connector 48"/>
          <p:cNvCxnSpPr/>
          <p:nvPr/>
        </p:nvCxnSpPr>
        <p:spPr>
          <a:xfrm rot="10920000" flipV="1">
            <a:off x="1620742" y="4648200"/>
            <a:ext cx="1884459" cy="72284"/>
          </a:xfrm>
          <a:prstGeom prst="line">
            <a:avLst/>
          </a:prstGeom>
          <a:ln w="57150">
            <a:solidFill>
              <a:srgbClr val="0070C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695074" y="2133600"/>
            <a:ext cx="981359"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0.45</a:t>
            </a:r>
            <a:endParaRPr lang="en-US" sz="3200" dirty="0">
              <a:solidFill>
                <a:prstClr val="black"/>
              </a:solidFill>
              <a:latin typeface="Arial" pitchFamily="34" charset="0"/>
              <a:cs typeface="Arial" pitchFamily="34" charset="0"/>
            </a:endParaRPr>
          </a:p>
        </p:txBody>
      </p:sp>
      <p:sp>
        <p:nvSpPr>
          <p:cNvPr id="35" name="TextBox 34"/>
          <p:cNvSpPr txBox="1"/>
          <p:nvPr/>
        </p:nvSpPr>
        <p:spPr>
          <a:xfrm>
            <a:off x="1524000" y="376989"/>
            <a:ext cx="5929828" cy="707886"/>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4000" dirty="0" err="1" smtClean="0">
                <a:solidFill>
                  <a:prstClr val="white"/>
                </a:solidFill>
                <a:latin typeface="NikoshBAN" pitchFamily="2" charset="0"/>
                <a:cs typeface="NikoshBAN" pitchFamily="2" charset="0"/>
              </a:rPr>
              <a:t>তড়ি</a:t>
            </a:r>
            <a:r>
              <a:rPr lang="en-US" sz="4000" dirty="0" smtClean="0">
                <a:solidFill>
                  <a:prstClr val="white"/>
                </a:solidFill>
                <a:latin typeface="NikoshBAN" pitchFamily="2" charset="0"/>
                <a:cs typeface="NikoshBAN" pitchFamily="2" charset="0"/>
              </a:rPr>
              <a:t>ৎ </a:t>
            </a:r>
            <a:r>
              <a:rPr lang="en-US" sz="4000" dirty="0" err="1" smtClean="0">
                <a:solidFill>
                  <a:prstClr val="white"/>
                </a:solidFill>
                <a:latin typeface="NikoshBAN" pitchFamily="2" charset="0"/>
                <a:cs typeface="NikoshBAN" pitchFamily="2" charset="0"/>
              </a:rPr>
              <a:t>বর্তনীতে</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রোধের</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শ্রেণি</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সন্নিবেশ</a:t>
            </a:r>
            <a:endParaRPr lang="en-US" sz="4000" dirty="0">
              <a:solidFill>
                <a:prstClr val="white"/>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00000">
                                      <p:cBhvr>
                                        <p:cTn id="6" dur="500" fill="hold"/>
                                        <p:tgtEl>
                                          <p:spTgt spid="3"/>
                                        </p:tgtEl>
                                        <p:attrNameLst>
                                          <p:attrName>r</p:attrName>
                                        </p:attrNameLst>
                                      </p:cBhvr>
                                    </p:animRot>
                                  </p:childTnLst>
                                </p:cTn>
                              </p:par>
                              <p:par>
                                <p:cTn id="7" presetID="1" presetClass="exit"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6" fill="hold" grpId="0" nodeType="clickEffect">
                                  <p:stCondLst>
                                    <p:cond delay="0"/>
                                  </p:stCondLst>
                                  <p:childTnLst>
                                    <p:animEffect transition="out" filter="barn(inHorizontal)">
                                      <p:cBhvr>
                                        <p:cTn id="16" dur="500"/>
                                        <p:tgtEl>
                                          <p:spTgt spid="51"/>
                                        </p:tgtEl>
                                      </p:cBhvr>
                                    </p:animEffect>
                                    <p:set>
                                      <p:cBhvr>
                                        <p:cTn id="17" dur="1" fill="hold">
                                          <p:stCondLst>
                                            <p:cond delay="499"/>
                                          </p:stCondLst>
                                        </p:cTn>
                                        <p:tgtEl>
                                          <p:spTgt spid="5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lide(fromBottom)">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right)">
                                      <p:cBhvr>
                                        <p:cTn id="27" dur="1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00000">
                                      <p:cBhvr>
                                        <p:cTn id="31" dur="500" fill="hold"/>
                                        <p:tgtEl>
                                          <p:spTgt spid="3"/>
                                        </p:tgtEl>
                                        <p:attrNameLst>
                                          <p:attrName>r</p:attrName>
                                        </p:attrNameLst>
                                      </p:cBhvr>
                                    </p:animRot>
                                  </p:childTnLst>
                                </p:cTn>
                              </p:par>
                            </p:childTnLst>
                          </p:cTn>
                        </p:par>
                        <p:par>
                          <p:cTn id="32" fill="hold">
                            <p:stCondLst>
                              <p:cond delay="500"/>
                            </p:stCondLst>
                            <p:childTnLst>
                              <p:par>
                                <p:cTn id="33" presetID="1" presetClass="exit" presetSubtype="0" fill="hold" grpId="1" nodeType="afterEffect">
                                  <p:stCondLst>
                                    <p:cond delay="0"/>
                                  </p:stCondLst>
                                  <p:childTnLst>
                                    <p:set>
                                      <p:cBhvr>
                                        <p:cTn id="34" dur="1" fill="hold">
                                          <p:stCondLst>
                                            <p:cond delay="0"/>
                                          </p:stCondLst>
                                        </p:cTn>
                                        <p:tgtEl>
                                          <p:spTgt spid="4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animBg="1"/>
      <p:bldP spid="46" grpId="0"/>
      <p:bldP spid="46" grpId="1"/>
      <p:bldP spid="53" grpId="0"/>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9" name="Picture 28" descr="Bulb_Clear.png"/>
          <p:cNvPicPr>
            <a:picLocks noChangeAspect="1"/>
          </p:cNvPicPr>
          <p:nvPr/>
        </p:nvPicPr>
        <p:blipFill>
          <a:blip r:embed="rId3" cstate="print"/>
          <a:stretch>
            <a:fillRect/>
          </a:stretch>
        </p:blipFill>
        <p:spPr>
          <a:xfrm>
            <a:off x="1219200" y="3429000"/>
            <a:ext cx="841179" cy="1310532"/>
          </a:xfrm>
          <a:prstGeom prst="rect">
            <a:avLst/>
          </a:prstGeom>
        </p:spPr>
      </p:pic>
      <p:sp>
        <p:nvSpPr>
          <p:cNvPr id="45" name="Frame 44"/>
          <p:cNvSpPr/>
          <p:nvPr/>
        </p:nvSpPr>
        <p:spPr>
          <a:xfrm>
            <a:off x="0" y="0"/>
            <a:ext cx="9144000" cy="6858000"/>
          </a:xfrm>
          <a:prstGeom prst="frame">
            <a:avLst>
              <a:gd name="adj1" fmla="val 232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7" name="TextBox 56"/>
          <p:cNvSpPr txBox="1"/>
          <p:nvPr/>
        </p:nvSpPr>
        <p:spPr>
          <a:xfrm>
            <a:off x="1912300" y="482025"/>
            <a:ext cx="4793300"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dirty="0" err="1" smtClean="0">
                <a:solidFill>
                  <a:prstClr val="white"/>
                </a:solidFill>
                <a:latin typeface="NikoshBAN" pitchFamily="2" charset="0"/>
                <a:cs typeface="NikoshBAN" pitchFamily="2" charset="0"/>
              </a:rPr>
              <a:t>তড়ি</a:t>
            </a:r>
            <a:r>
              <a:rPr lang="en-US" sz="3200" dirty="0" smtClean="0">
                <a:solidFill>
                  <a:prstClr val="white"/>
                </a:solidFill>
                <a:latin typeface="NikoshBAN" pitchFamily="2" charset="0"/>
                <a:cs typeface="NikoshBAN" pitchFamily="2" charset="0"/>
              </a:rPr>
              <a:t>ৎ </a:t>
            </a:r>
            <a:r>
              <a:rPr lang="en-US" sz="3200" dirty="0" err="1" smtClean="0">
                <a:solidFill>
                  <a:prstClr val="white"/>
                </a:solidFill>
                <a:latin typeface="NikoshBAN" pitchFamily="2" charset="0"/>
                <a:cs typeface="NikoshBAN" pitchFamily="2" charset="0"/>
              </a:rPr>
              <a:t>বর্তনীতে</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রোধের</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শ্রেণি</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সন্নিবেশ</a:t>
            </a:r>
            <a:endParaRPr lang="en-US" sz="3200" dirty="0">
              <a:solidFill>
                <a:prstClr val="white"/>
              </a:solidFill>
              <a:latin typeface="NikoshBAN" pitchFamily="2" charset="0"/>
              <a:cs typeface="NikoshBAN" pitchFamily="2" charset="0"/>
            </a:endParaRPr>
          </a:p>
        </p:txBody>
      </p:sp>
      <p:grpSp>
        <p:nvGrpSpPr>
          <p:cNvPr id="2" name="Group 19"/>
          <p:cNvGrpSpPr/>
          <p:nvPr/>
        </p:nvGrpSpPr>
        <p:grpSpPr>
          <a:xfrm>
            <a:off x="4012004" y="1371601"/>
            <a:ext cx="1887582" cy="1447800"/>
            <a:chOff x="4364829" y="1524001"/>
            <a:chExt cx="1887582" cy="1447800"/>
          </a:xfrm>
        </p:grpSpPr>
        <p:pic>
          <p:nvPicPr>
            <p:cNvPr id="19" name="Picture 18" descr="battary_final.png"/>
            <p:cNvPicPr>
              <a:picLocks noChangeAspect="1"/>
            </p:cNvPicPr>
            <p:nvPr/>
          </p:nvPicPr>
          <p:blipFill>
            <a:blip r:embed="rId4" cstate="print"/>
            <a:stretch>
              <a:fillRect/>
            </a:stretch>
          </p:blipFill>
          <p:spPr>
            <a:xfrm flipH="1">
              <a:off x="4364829" y="1524001"/>
              <a:ext cx="1121571" cy="1447800"/>
            </a:xfrm>
            <a:prstGeom prst="rect">
              <a:avLst/>
            </a:prstGeom>
          </p:spPr>
        </p:pic>
        <p:sp>
          <p:nvSpPr>
            <p:cNvPr id="18" name="Freeform 17"/>
            <p:cNvSpPr/>
            <p:nvPr/>
          </p:nvSpPr>
          <p:spPr>
            <a:xfrm flipV="1">
              <a:off x="5257800" y="1648326"/>
              <a:ext cx="994611" cy="1284144"/>
            </a:xfrm>
            <a:custGeom>
              <a:avLst/>
              <a:gdLst>
                <a:gd name="connsiteX0" fmla="*/ 0 w 2334127"/>
                <a:gd name="connsiteY0" fmla="*/ 770021 h 770021"/>
                <a:gd name="connsiteX1" fmla="*/ 2334127 w 2334127"/>
                <a:gd name="connsiteY1" fmla="*/ 770021 h 770021"/>
                <a:gd name="connsiteX2" fmla="*/ 2334127 w 2334127"/>
                <a:gd name="connsiteY2" fmla="*/ 0 h 770021"/>
              </a:gdLst>
              <a:ahLst/>
              <a:cxnLst>
                <a:cxn ang="0">
                  <a:pos x="connsiteX0" y="connsiteY0"/>
                </a:cxn>
                <a:cxn ang="0">
                  <a:pos x="connsiteX1" y="connsiteY1"/>
                </a:cxn>
                <a:cxn ang="0">
                  <a:pos x="connsiteX2" y="connsiteY2"/>
                </a:cxn>
              </a:cxnLst>
              <a:rect l="l" t="t" r="r" b="b"/>
              <a:pathLst>
                <a:path w="2334127" h="770021">
                  <a:moveTo>
                    <a:pt x="0" y="770021"/>
                  </a:moveTo>
                  <a:lnTo>
                    <a:pt x="2334127" y="770021"/>
                  </a:lnTo>
                  <a:lnTo>
                    <a:pt x="2334127" y="0"/>
                  </a:lnTo>
                </a:path>
              </a:pathLst>
            </a:cu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pic>
        <p:nvPicPr>
          <p:cNvPr id="25" name="Picture 24" descr="Bulb.png"/>
          <p:cNvPicPr>
            <a:picLocks noChangeAspect="1"/>
          </p:cNvPicPr>
          <p:nvPr/>
        </p:nvPicPr>
        <p:blipFill>
          <a:blip r:embed="rId5" cstate="print"/>
          <a:stretch>
            <a:fillRect/>
          </a:stretch>
        </p:blipFill>
        <p:spPr>
          <a:xfrm>
            <a:off x="1219200" y="3429000"/>
            <a:ext cx="841179" cy="1310532"/>
          </a:xfrm>
          <a:prstGeom prst="rect">
            <a:avLst/>
          </a:prstGeom>
        </p:spPr>
      </p:pic>
      <p:cxnSp>
        <p:nvCxnSpPr>
          <p:cNvPr id="39" name="Straight Connector 38"/>
          <p:cNvCxnSpPr/>
          <p:nvPr/>
        </p:nvCxnSpPr>
        <p:spPr>
          <a:xfrm rot="10800000">
            <a:off x="3429000" y="1447800"/>
            <a:ext cx="914400" cy="1588"/>
          </a:xfrm>
          <a:prstGeom prst="line">
            <a:avLst/>
          </a:prstGeom>
          <a:ln w="762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533400" y="1447800"/>
            <a:ext cx="2438400" cy="2971800"/>
          </a:xfrm>
          <a:custGeom>
            <a:avLst/>
            <a:gdLst>
              <a:gd name="connsiteX0" fmla="*/ 1130968 w 2839452"/>
              <a:gd name="connsiteY0" fmla="*/ 2213811 h 2213811"/>
              <a:gd name="connsiteX1" fmla="*/ 24063 w 2839452"/>
              <a:gd name="connsiteY1" fmla="*/ 2213811 h 2213811"/>
              <a:gd name="connsiteX2" fmla="*/ 0 w 2839452"/>
              <a:gd name="connsiteY2" fmla="*/ 0 h 2213811"/>
              <a:gd name="connsiteX3" fmla="*/ 2839452 w 2839452"/>
              <a:gd name="connsiteY3" fmla="*/ 0 h 2213811"/>
            </a:gdLst>
            <a:ahLst/>
            <a:cxnLst>
              <a:cxn ang="0">
                <a:pos x="connsiteX0" y="connsiteY0"/>
              </a:cxn>
              <a:cxn ang="0">
                <a:pos x="connsiteX1" y="connsiteY1"/>
              </a:cxn>
              <a:cxn ang="0">
                <a:pos x="connsiteX2" y="connsiteY2"/>
              </a:cxn>
              <a:cxn ang="0">
                <a:pos x="connsiteX3" y="connsiteY3"/>
              </a:cxn>
            </a:cxnLst>
            <a:rect l="l" t="t" r="r" b="b"/>
            <a:pathLst>
              <a:path w="2839452" h="2213811">
                <a:moveTo>
                  <a:pt x="1130968" y="2213811"/>
                </a:moveTo>
                <a:lnTo>
                  <a:pt x="24063" y="2213811"/>
                </a:lnTo>
                <a:lnTo>
                  <a:pt x="0" y="0"/>
                </a:lnTo>
                <a:lnTo>
                  <a:pt x="2839452" y="0"/>
                </a:lnTo>
              </a:path>
            </a:pathLst>
          </a:custGeom>
          <a:noFill/>
          <a:ln w="76200">
            <a:solidFill>
              <a:srgbClr val="0070C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34" name="Picture 33" descr="ameter_final.psd.png"/>
          <p:cNvPicPr>
            <a:picLocks noChangeAspect="1"/>
          </p:cNvPicPr>
          <p:nvPr/>
        </p:nvPicPr>
        <p:blipFill>
          <a:blip r:embed="rId6" cstate="print"/>
          <a:stretch>
            <a:fillRect/>
          </a:stretch>
        </p:blipFill>
        <p:spPr>
          <a:xfrm>
            <a:off x="2514600" y="1219200"/>
            <a:ext cx="1335224" cy="1638056"/>
          </a:xfrm>
          <a:prstGeom prst="rect">
            <a:avLst/>
          </a:prstGeom>
        </p:spPr>
      </p:pic>
      <p:sp>
        <p:nvSpPr>
          <p:cNvPr id="30" name="Freeform 29"/>
          <p:cNvSpPr/>
          <p:nvPr/>
        </p:nvSpPr>
        <p:spPr>
          <a:xfrm>
            <a:off x="3609575" y="3352800"/>
            <a:ext cx="2290011" cy="1111693"/>
          </a:xfrm>
          <a:custGeom>
            <a:avLst/>
            <a:gdLst>
              <a:gd name="connsiteX0" fmla="*/ 0 w 2334127"/>
              <a:gd name="connsiteY0" fmla="*/ 770021 h 770021"/>
              <a:gd name="connsiteX1" fmla="*/ 2334127 w 2334127"/>
              <a:gd name="connsiteY1" fmla="*/ 770021 h 770021"/>
              <a:gd name="connsiteX2" fmla="*/ 2334127 w 2334127"/>
              <a:gd name="connsiteY2" fmla="*/ 0 h 770021"/>
            </a:gdLst>
            <a:ahLst/>
            <a:cxnLst>
              <a:cxn ang="0">
                <a:pos x="connsiteX0" y="connsiteY0"/>
              </a:cxn>
              <a:cxn ang="0">
                <a:pos x="connsiteX1" y="connsiteY1"/>
              </a:cxn>
              <a:cxn ang="0">
                <a:pos x="connsiteX2" y="connsiteY2"/>
              </a:cxn>
            </a:cxnLst>
            <a:rect l="l" t="t" r="r" b="b"/>
            <a:pathLst>
              <a:path w="2334127" h="770021">
                <a:moveTo>
                  <a:pt x="0" y="770021"/>
                </a:moveTo>
                <a:lnTo>
                  <a:pt x="2334127" y="770021"/>
                </a:lnTo>
                <a:lnTo>
                  <a:pt x="2334127" y="0"/>
                </a:lnTo>
              </a:path>
            </a:pathLst>
          </a:cu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3" name="Group 43"/>
          <p:cNvGrpSpPr/>
          <p:nvPr/>
        </p:nvGrpSpPr>
        <p:grpSpPr>
          <a:xfrm>
            <a:off x="5891463" y="2667000"/>
            <a:ext cx="1588" cy="1423737"/>
            <a:chOff x="6553200" y="2819400"/>
            <a:chExt cx="1588" cy="1423737"/>
          </a:xfrm>
        </p:grpSpPr>
        <p:cxnSp>
          <p:nvCxnSpPr>
            <p:cNvPr id="42" name="Straight Connector 41"/>
            <p:cNvCxnSpPr/>
            <p:nvPr/>
          </p:nvCxnSpPr>
          <p:spPr>
            <a:xfrm rot="16200000" flipV="1">
              <a:off x="6211094" y="3161506"/>
              <a:ext cx="685800" cy="1588"/>
            </a:xfrm>
            <a:prstGeom prst="line">
              <a:avLst/>
            </a:prstGeom>
            <a:ln w="76200">
              <a:solidFill>
                <a:schemeClr val="tx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211094" y="3899443"/>
              <a:ext cx="685800" cy="1588"/>
            </a:xfrm>
            <a:prstGeom prst="line">
              <a:avLst/>
            </a:prstGeom>
            <a:ln w="76200">
              <a:no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2584985" y="1625025"/>
            <a:ext cx="1225015"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err="1" smtClean="0">
                <a:solidFill>
                  <a:prstClr val="white"/>
                </a:solidFill>
                <a:latin typeface="NikoshBAN" pitchFamily="2" charset="0"/>
                <a:cs typeface="NikoshBAN" pitchFamily="2" charset="0"/>
              </a:rPr>
              <a:t>অ্যামিটার</a:t>
            </a:r>
            <a:endParaRPr lang="en-US" sz="2800" dirty="0">
              <a:solidFill>
                <a:prstClr val="white"/>
              </a:solidFill>
              <a:latin typeface="NikoshBAN" pitchFamily="2" charset="0"/>
              <a:cs typeface="NikoshBAN" pitchFamily="2" charset="0"/>
            </a:endParaRPr>
          </a:p>
        </p:txBody>
      </p:sp>
      <p:sp>
        <p:nvSpPr>
          <p:cNvPr id="55" name="TextBox 54"/>
          <p:cNvSpPr txBox="1"/>
          <p:nvPr/>
        </p:nvSpPr>
        <p:spPr>
          <a:xfrm>
            <a:off x="4090737" y="1728537"/>
            <a:ext cx="981359"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err="1" smtClean="0">
                <a:solidFill>
                  <a:prstClr val="white"/>
                </a:solidFill>
                <a:latin typeface="NikoshBAN" pitchFamily="2" charset="0"/>
                <a:cs typeface="NikoshBAN" pitchFamily="2" charset="0"/>
              </a:rPr>
              <a:t>ব্যাটারি</a:t>
            </a:r>
            <a:endParaRPr lang="en-US" sz="2800" dirty="0" smtClean="0">
              <a:solidFill>
                <a:prstClr val="white"/>
              </a:solidFill>
              <a:latin typeface="NikoshBAN" pitchFamily="2" charset="0"/>
              <a:cs typeface="NikoshBAN" pitchFamily="2" charset="0"/>
            </a:endParaRPr>
          </a:p>
          <a:p>
            <a:r>
              <a:rPr lang="en-US" sz="2800" dirty="0" smtClean="0">
                <a:solidFill>
                  <a:prstClr val="white"/>
                </a:solidFill>
                <a:latin typeface="NikoshBAN" pitchFamily="2" charset="0"/>
                <a:cs typeface="NikoshBAN" pitchFamily="2" charset="0"/>
              </a:rPr>
              <a:t>  </a:t>
            </a:r>
            <a:r>
              <a:rPr lang="en-US" sz="2800" dirty="0" smtClean="0">
                <a:solidFill>
                  <a:prstClr val="white"/>
                </a:solidFill>
                <a:latin typeface="Arial" pitchFamily="34" charset="0"/>
                <a:cs typeface="Arial" pitchFamily="34" charset="0"/>
              </a:rPr>
              <a:t>9 V</a:t>
            </a:r>
            <a:endParaRPr lang="en-US" sz="2800" dirty="0">
              <a:solidFill>
                <a:prstClr val="white"/>
              </a:solidFill>
              <a:latin typeface="NikoshBAN" pitchFamily="2" charset="0"/>
              <a:cs typeface="NikoshBAN" pitchFamily="2" charset="0"/>
            </a:endParaRPr>
          </a:p>
        </p:txBody>
      </p:sp>
      <p:grpSp>
        <p:nvGrpSpPr>
          <p:cNvPr id="4" name="Group 63"/>
          <p:cNvGrpSpPr/>
          <p:nvPr/>
        </p:nvGrpSpPr>
        <p:grpSpPr>
          <a:xfrm>
            <a:off x="6296526" y="1447800"/>
            <a:ext cx="2338137" cy="3048794"/>
            <a:chOff x="6296526" y="1600200"/>
            <a:chExt cx="2338137" cy="3048794"/>
          </a:xfrm>
        </p:grpSpPr>
        <p:sp>
          <p:nvSpPr>
            <p:cNvPr id="56" name="Rectangle 55"/>
            <p:cNvSpPr/>
            <p:nvPr/>
          </p:nvSpPr>
          <p:spPr>
            <a:xfrm>
              <a:off x="6324600" y="1600200"/>
              <a:ext cx="2286000" cy="3048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9" name="Straight Connector 58"/>
            <p:cNvCxnSpPr/>
            <p:nvPr/>
          </p:nvCxnSpPr>
          <p:spPr>
            <a:xfrm rot="5400000">
              <a:off x="6400006" y="3124200"/>
              <a:ext cx="3048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300537" y="31623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00537" y="23622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296526" y="39624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6318936" y="1624263"/>
            <a:ext cx="1425390" cy="461665"/>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বাল্বের</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সংখ্যা</a:t>
            </a:r>
            <a:endParaRPr lang="en-US" sz="2400" dirty="0">
              <a:solidFill>
                <a:prstClr val="black"/>
              </a:solidFill>
              <a:latin typeface="NikoshBAN" pitchFamily="2" charset="0"/>
              <a:cs typeface="NikoshBAN" pitchFamily="2" charset="0"/>
            </a:endParaRPr>
          </a:p>
        </p:txBody>
      </p:sp>
      <p:sp>
        <p:nvSpPr>
          <p:cNvPr id="66" name="TextBox 65"/>
          <p:cNvSpPr txBox="1"/>
          <p:nvPr/>
        </p:nvSpPr>
        <p:spPr>
          <a:xfrm>
            <a:off x="6319129" y="2286000"/>
            <a:ext cx="1681871" cy="523220"/>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তড়ি</a:t>
            </a:r>
            <a:r>
              <a:rPr lang="en-US" sz="2400" dirty="0" smtClean="0">
                <a:solidFill>
                  <a:prstClr val="black"/>
                </a:solidFill>
                <a:latin typeface="NikoshBAN" pitchFamily="2" charset="0"/>
                <a:cs typeface="NikoshBAN" pitchFamily="2" charset="0"/>
              </a:rPr>
              <a:t>ৎ </a:t>
            </a:r>
            <a:r>
              <a:rPr lang="en-US" sz="2400" dirty="0" err="1" smtClean="0">
                <a:solidFill>
                  <a:prstClr val="black"/>
                </a:solidFill>
                <a:latin typeface="NikoshBAN" pitchFamily="2" charset="0"/>
                <a:cs typeface="NikoshBAN" pitchFamily="2" charset="0"/>
              </a:rPr>
              <a:t>প্রবাহ</a:t>
            </a:r>
            <a:r>
              <a:rPr lang="en-US" sz="2400" dirty="0" smtClean="0">
                <a:solidFill>
                  <a:prstClr val="black"/>
                </a:solidFill>
                <a:latin typeface="NikoshBAN" pitchFamily="2" charset="0"/>
                <a:cs typeface="NikoshBAN" pitchFamily="2" charset="0"/>
              </a:rPr>
              <a:t> </a:t>
            </a:r>
            <a:r>
              <a:rPr lang="en-US" sz="2400" dirty="0" smtClean="0">
                <a:solidFill>
                  <a:prstClr val="black"/>
                </a:solidFill>
                <a:latin typeface="Arial" pitchFamily="34" charset="0"/>
                <a:cs typeface="Arial" pitchFamily="34" charset="0"/>
              </a:rPr>
              <a:t>(</a:t>
            </a:r>
            <a:r>
              <a:rPr lang="en-US" sz="2800" b="1" dirty="0" smtClean="0">
                <a:solidFill>
                  <a:prstClr val="black"/>
                </a:solidFill>
                <a:latin typeface="Arial" pitchFamily="34" charset="0"/>
                <a:cs typeface="Arial" pitchFamily="34" charset="0"/>
              </a:rPr>
              <a:t>I</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p:txBody>
      </p:sp>
      <p:sp>
        <p:nvSpPr>
          <p:cNvPr id="67" name="TextBox 66"/>
          <p:cNvSpPr txBox="1"/>
          <p:nvPr/>
        </p:nvSpPr>
        <p:spPr>
          <a:xfrm>
            <a:off x="6272463" y="3200400"/>
            <a:ext cx="1747594" cy="523220"/>
          </a:xfrm>
          <a:prstGeom prst="rect">
            <a:avLst/>
          </a:prstGeom>
          <a:noFill/>
        </p:spPr>
        <p:txBody>
          <a:bodyPr wrap="none" rtlCol="0">
            <a:spAutoFit/>
          </a:bodyPr>
          <a:lstStyle/>
          <a:p>
            <a:r>
              <a:rPr lang="en-US" sz="2400" spc="-150" dirty="0" err="1" smtClean="0">
                <a:solidFill>
                  <a:prstClr val="black"/>
                </a:solidFill>
                <a:latin typeface="NikoshBAN" pitchFamily="2" charset="0"/>
                <a:cs typeface="NikoshBAN" pitchFamily="2" charset="0"/>
              </a:rPr>
              <a:t>বিভব</a:t>
            </a:r>
            <a:r>
              <a:rPr lang="en-US" sz="2400" spc="-150" dirty="0" smtClean="0">
                <a:solidFill>
                  <a:prstClr val="black"/>
                </a:solidFill>
                <a:latin typeface="NikoshBAN" pitchFamily="2" charset="0"/>
                <a:cs typeface="NikoshBAN" pitchFamily="2" charset="0"/>
              </a:rPr>
              <a:t> </a:t>
            </a:r>
            <a:r>
              <a:rPr lang="en-US" sz="2400" spc="-150" dirty="0" err="1" smtClean="0">
                <a:solidFill>
                  <a:prstClr val="black"/>
                </a:solidFill>
                <a:latin typeface="NikoshBAN" pitchFamily="2" charset="0"/>
                <a:cs typeface="NikoshBAN" pitchFamily="2" charset="0"/>
              </a:rPr>
              <a:t>পার্থক্য</a:t>
            </a:r>
            <a:r>
              <a:rPr lang="en-US" sz="2400" spc="-150" dirty="0" smtClean="0">
                <a:solidFill>
                  <a:prstClr val="black"/>
                </a:solidFill>
                <a:latin typeface="NikoshBAN" pitchFamily="2" charset="0"/>
                <a:cs typeface="NikoshBAN" pitchFamily="2" charset="0"/>
              </a:rPr>
              <a:t> </a:t>
            </a:r>
            <a:r>
              <a:rPr lang="en-US" sz="2400" spc="-150" dirty="0" smtClean="0">
                <a:solidFill>
                  <a:prstClr val="black"/>
                </a:solidFill>
                <a:latin typeface="Arial" pitchFamily="34" charset="0"/>
                <a:cs typeface="Arial" pitchFamily="34" charset="0"/>
              </a:rPr>
              <a:t>(</a:t>
            </a:r>
            <a:r>
              <a:rPr lang="en-US" sz="2800" b="1" spc="-150" dirty="0" smtClean="0">
                <a:solidFill>
                  <a:prstClr val="black"/>
                </a:solidFill>
                <a:latin typeface="Arial" pitchFamily="34" charset="0"/>
                <a:cs typeface="Arial" pitchFamily="34" charset="0"/>
              </a:rPr>
              <a:t>V</a:t>
            </a:r>
            <a:r>
              <a:rPr lang="en-US" sz="2800" spc="-150" dirty="0" smtClean="0">
                <a:solidFill>
                  <a:prstClr val="black"/>
                </a:solidFill>
                <a:latin typeface="Arial" pitchFamily="34" charset="0"/>
                <a:cs typeface="Arial" pitchFamily="34" charset="0"/>
              </a:rPr>
              <a:t>)</a:t>
            </a:r>
            <a:endParaRPr lang="en-US" sz="2800" spc="-150" dirty="0">
              <a:solidFill>
                <a:prstClr val="black"/>
              </a:solidFill>
              <a:latin typeface="Arial" pitchFamily="34" charset="0"/>
              <a:cs typeface="Arial" pitchFamily="34" charset="0"/>
            </a:endParaRPr>
          </a:p>
        </p:txBody>
      </p:sp>
      <p:sp>
        <p:nvSpPr>
          <p:cNvPr id="68" name="TextBox 67"/>
          <p:cNvSpPr txBox="1"/>
          <p:nvPr/>
        </p:nvSpPr>
        <p:spPr>
          <a:xfrm>
            <a:off x="6536908" y="3896380"/>
            <a:ext cx="1159292" cy="523220"/>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মোট</a:t>
            </a:r>
            <a:r>
              <a:rPr lang="en-US" sz="2400" dirty="0" smtClean="0">
                <a:solidFill>
                  <a:prstClr val="black"/>
                </a:solidFill>
                <a:latin typeface="NikoshBAN" pitchFamily="2" charset="0"/>
                <a:cs typeface="NikoshBAN" pitchFamily="2" charset="0"/>
              </a:rPr>
              <a:t> </a:t>
            </a:r>
            <a:r>
              <a:rPr lang="en-US" sz="2400" dirty="0" smtClean="0">
                <a:solidFill>
                  <a:prstClr val="black"/>
                </a:solidFill>
                <a:latin typeface="Arial" pitchFamily="34" charset="0"/>
                <a:cs typeface="Arial" pitchFamily="34" charset="0"/>
              </a:rPr>
              <a:t>(</a:t>
            </a:r>
            <a:r>
              <a:rPr lang="en-US" sz="2800" b="1" dirty="0" smtClean="0">
                <a:solidFill>
                  <a:prstClr val="black"/>
                </a:solidFill>
                <a:latin typeface="Arial" pitchFamily="34" charset="0"/>
                <a:cs typeface="Arial" pitchFamily="34" charset="0"/>
              </a:rPr>
              <a:t>V</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p:txBody>
      </p:sp>
      <p:pic>
        <p:nvPicPr>
          <p:cNvPr id="33" name="Picture 32" descr="Bulb_Clear.png"/>
          <p:cNvPicPr>
            <a:picLocks noChangeAspect="1"/>
          </p:cNvPicPr>
          <p:nvPr/>
        </p:nvPicPr>
        <p:blipFill>
          <a:blip r:embed="rId3" cstate="print"/>
          <a:stretch>
            <a:fillRect/>
          </a:stretch>
        </p:blipFill>
        <p:spPr>
          <a:xfrm>
            <a:off x="3067050" y="3453063"/>
            <a:ext cx="841179" cy="1310532"/>
          </a:xfrm>
          <a:prstGeom prst="rect">
            <a:avLst/>
          </a:prstGeom>
        </p:spPr>
      </p:pic>
      <p:pic>
        <p:nvPicPr>
          <p:cNvPr id="32" name="Picture 31" descr="Bulb.png"/>
          <p:cNvPicPr>
            <a:picLocks noChangeAspect="1"/>
          </p:cNvPicPr>
          <p:nvPr/>
        </p:nvPicPr>
        <p:blipFill>
          <a:blip r:embed="rId5" cstate="print"/>
          <a:stretch>
            <a:fillRect/>
          </a:stretch>
        </p:blipFill>
        <p:spPr>
          <a:xfrm>
            <a:off x="3067050" y="3451968"/>
            <a:ext cx="841179" cy="1310532"/>
          </a:xfrm>
          <a:prstGeom prst="rect">
            <a:avLst/>
          </a:prstGeom>
        </p:spPr>
      </p:pic>
      <p:cxnSp>
        <p:nvCxnSpPr>
          <p:cNvPr id="49" name="Straight Connector 48"/>
          <p:cNvCxnSpPr/>
          <p:nvPr/>
        </p:nvCxnSpPr>
        <p:spPr>
          <a:xfrm rot="10920000" flipV="1">
            <a:off x="1620742" y="4648200"/>
            <a:ext cx="1884459" cy="72284"/>
          </a:xfrm>
          <a:prstGeom prst="line">
            <a:avLst/>
          </a:prstGeom>
          <a:ln w="57150">
            <a:solidFill>
              <a:srgbClr val="0070C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686050" y="2133600"/>
            <a:ext cx="981359"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0.45</a:t>
            </a:r>
            <a:endParaRPr lang="en-US" sz="3200" dirty="0">
              <a:solidFill>
                <a:prstClr val="black"/>
              </a:solidFill>
              <a:latin typeface="Arial" pitchFamily="34" charset="0"/>
              <a:cs typeface="Arial" pitchFamily="34" charset="0"/>
            </a:endParaRPr>
          </a:p>
        </p:txBody>
      </p:sp>
      <p:pic>
        <p:nvPicPr>
          <p:cNvPr id="35" name="Picture 34" descr="Voltmeter_final.png"/>
          <p:cNvPicPr>
            <a:picLocks noChangeAspect="1"/>
          </p:cNvPicPr>
          <p:nvPr/>
        </p:nvPicPr>
        <p:blipFill>
          <a:blip r:embed="rId7" cstate="print"/>
          <a:stretch>
            <a:fillRect/>
          </a:stretch>
        </p:blipFill>
        <p:spPr>
          <a:xfrm>
            <a:off x="762000" y="1600200"/>
            <a:ext cx="1583673" cy="1551020"/>
          </a:xfrm>
          <a:prstGeom prst="rect">
            <a:avLst/>
          </a:prstGeom>
        </p:spPr>
      </p:pic>
      <p:sp>
        <p:nvSpPr>
          <p:cNvPr id="37" name="Freeform 36"/>
          <p:cNvSpPr/>
          <p:nvPr/>
        </p:nvSpPr>
        <p:spPr>
          <a:xfrm>
            <a:off x="832513" y="1826525"/>
            <a:ext cx="423081" cy="2593075"/>
          </a:xfrm>
          <a:custGeom>
            <a:avLst/>
            <a:gdLst>
              <a:gd name="connsiteX0" fmla="*/ 423081 w 423081"/>
              <a:gd name="connsiteY0" fmla="*/ 0 h 2593075"/>
              <a:gd name="connsiteX1" fmla="*/ 0 w 423081"/>
              <a:gd name="connsiteY1" fmla="*/ 0 h 2593075"/>
              <a:gd name="connsiteX2" fmla="*/ 0 w 423081"/>
              <a:gd name="connsiteY2" fmla="*/ 2593075 h 2593075"/>
            </a:gdLst>
            <a:ahLst/>
            <a:cxnLst>
              <a:cxn ang="0">
                <a:pos x="connsiteX0" y="connsiteY0"/>
              </a:cxn>
              <a:cxn ang="0">
                <a:pos x="connsiteX1" y="connsiteY1"/>
              </a:cxn>
              <a:cxn ang="0">
                <a:pos x="connsiteX2" y="connsiteY2"/>
              </a:cxn>
            </a:cxnLst>
            <a:rect l="l" t="t" r="r" b="b"/>
            <a:pathLst>
              <a:path w="423081" h="2593075">
                <a:moveTo>
                  <a:pt x="423081" y="0"/>
                </a:moveTo>
                <a:lnTo>
                  <a:pt x="0" y="0"/>
                </a:lnTo>
                <a:lnTo>
                  <a:pt x="0" y="2593075"/>
                </a:lnTo>
              </a:path>
            </a:pathLst>
          </a:custGeom>
          <a:noFill/>
          <a:ln w="5715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8" name="Freeform 37"/>
          <p:cNvSpPr/>
          <p:nvPr/>
        </p:nvSpPr>
        <p:spPr>
          <a:xfrm>
            <a:off x="1842448" y="1812878"/>
            <a:ext cx="409433" cy="2852382"/>
          </a:xfrm>
          <a:custGeom>
            <a:avLst/>
            <a:gdLst>
              <a:gd name="connsiteX0" fmla="*/ 0 w 409433"/>
              <a:gd name="connsiteY0" fmla="*/ 0 h 2852382"/>
              <a:gd name="connsiteX1" fmla="*/ 409433 w 409433"/>
              <a:gd name="connsiteY1" fmla="*/ 13647 h 2852382"/>
              <a:gd name="connsiteX2" fmla="*/ 409433 w 409433"/>
              <a:gd name="connsiteY2" fmla="*/ 2852382 h 2852382"/>
            </a:gdLst>
            <a:ahLst/>
            <a:cxnLst>
              <a:cxn ang="0">
                <a:pos x="connsiteX0" y="connsiteY0"/>
              </a:cxn>
              <a:cxn ang="0">
                <a:pos x="connsiteX1" y="connsiteY1"/>
              </a:cxn>
              <a:cxn ang="0">
                <a:pos x="connsiteX2" y="connsiteY2"/>
              </a:cxn>
            </a:cxnLst>
            <a:rect l="l" t="t" r="r" b="b"/>
            <a:pathLst>
              <a:path w="409433" h="2852382">
                <a:moveTo>
                  <a:pt x="0" y="0"/>
                </a:moveTo>
                <a:lnTo>
                  <a:pt x="409433" y="13647"/>
                </a:lnTo>
                <a:lnTo>
                  <a:pt x="409433" y="2852382"/>
                </a:lnTo>
              </a:path>
            </a:pathLst>
          </a:custGeom>
          <a:ln w="5715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0" name="TextBox 39"/>
          <p:cNvSpPr txBox="1"/>
          <p:nvPr/>
        </p:nvSpPr>
        <p:spPr>
          <a:xfrm>
            <a:off x="1143000" y="2362200"/>
            <a:ext cx="753732"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4.5</a:t>
            </a:r>
            <a:endParaRPr lang="en-US" sz="3200" dirty="0">
              <a:solidFill>
                <a:prstClr val="black"/>
              </a:solidFill>
              <a:latin typeface="Arial" pitchFamily="34" charset="0"/>
              <a:cs typeface="Arial" pitchFamily="34" charset="0"/>
            </a:endParaRPr>
          </a:p>
        </p:txBody>
      </p:sp>
      <p:sp>
        <p:nvSpPr>
          <p:cNvPr id="41" name="TextBox 40"/>
          <p:cNvSpPr txBox="1"/>
          <p:nvPr/>
        </p:nvSpPr>
        <p:spPr>
          <a:xfrm>
            <a:off x="1143000" y="2362200"/>
            <a:ext cx="753732"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9.0</a:t>
            </a:r>
            <a:endParaRPr lang="en-US" sz="3200" dirty="0">
              <a:solidFill>
                <a:prstClr val="black"/>
              </a:solidFill>
              <a:latin typeface="Arial" pitchFamily="34" charset="0"/>
              <a:cs typeface="Arial" pitchFamily="34" charset="0"/>
            </a:endParaRPr>
          </a:p>
        </p:txBody>
      </p:sp>
      <p:sp>
        <p:nvSpPr>
          <p:cNvPr id="44" name="Freeform 43"/>
          <p:cNvSpPr/>
          <p:nvPr/>
        </p:nvSpPr>
        <p:spPr>
          <a:xfrm>
            <a:off x="1856096" y="1771934"/>
            <a:ext cx="2238232" cy="2674962"/>
          </a:xfrm>
          <a:custGeom>
            <a:avLst/>
            <a:gdLst>
              <a:gd name="connsiteX0" fmla="*/ 0 w 2238232"/>
              <a:gd name="connsiteY0" fmla="*/ 0 h 2674962"/>
              <a:gd name="connsiteX1" fmla="*/ 341194 w 2238232"/>
              <a:gd name="connsiteY1" fmla="*/ 27296 h 2674962"/>
              <a:gd name="connsiteX2" fmla="*/ 341194 w 2238232"/>
              <a:gd name="connsiteY2" fmla="*/ 1228299 h 2674962"/>
              <a:gd name="connsiteX3" fmla="*/ 2238232 w 2238232"/>
              <a:gd name="connsiteY3" fmla="*/ 1241947 h 2674962"/>
              <a:gd name="connsiteX4" fmla="*/ 2224585 w 2238232"/>
              <a:gd name="connsiteY4" fmla="*/ 2674962 h 267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232" h="2674962">
                <a:moveTo>
                  <a:pt x="0" y="0"/>
                </a:moveTo>
                <a:lnTo>
                  <a:pt x="341194" y="27296"/>
                </a:lnTo>
                <a:lnTo>
                  <a:pt x="341194" y="1228299"/>
                </a:lnTo>
                <a:lnTo>
                  <a:pt x="2238232" y="1241947"/>
                </a:lnTo>
                <a:lnTo>
                  <a:pt x="2224585" y="2674962"/>
                </a:lnTo>
              </a:path>
            </a:pathLst>
          </a:custGeom>
          <a:ln w="5715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TextBox 47"/>
          <p:cNvSpPr txBox="1"/>
          <p:nvPr/>
        </p:nvSpPr>
        <p:spPr>
          <a:xfrm>
            <a:off x="8039100" y="1600200"/>
            <a:ext cx="412292"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2</a:t>
            </a:r>
            <a:endParaRPr lang="en-US" sz="3200" dirty="0">
              <a:solidFill>
                <a:prstClr val="black"/>
              </a:solidFill>
              <a:latin typeface="Arial" pitchFamily="34" charset="0"/>
              <a:cs typeface="Arial" pitchFamily="34" charset="0"/>
            </a:endParaRPr>
          </a:p>
        </p:txBody>
      </p:sp>
      <p:sp>
        <p:nvSpPr>
          <p:cNvPr id="50" name="TextBox 49"/>
          <p:cNvSpPr txBox="1"/>
          <p:nvPr/>
        </p:nvSpPr>
        <p:spPr>
          <a:xfrm>
            <a:off x="7848600" y="2310063"/>
            <a:ext cx="808235" cy="523220"/>
          </a:xfrm>
          <a:prstGeom prst="rect">
            <a:avLst/>
          </a:prstGeom>
          <a:noFill/>
        </p:spPr>
        <p:txBody>
          <a:bodyPr wrap="none" rtlCol="0">
            <a:spAutoFit/>
          </a:bodyPr>
          <a:lstStyle/>
          <a:p>
            <a:r>
              <a:rPr lang="en-US" sz="2800" spc="-150" dirty="0" smtClean="0">
                <a:solidFill>
                  <a:prstClr val="black"/>
                </a:solidFill>
                <a:latin typeface="Arial" pitchFamily="34" charset="0"/>
                <a:cs typeface="Arial" pitchFamily="34" charset="0"/>
              </a:rPr>
              <a:t>0.45</a:t>
            </a:r>
            <a:endParaRPr lang="en-US" sz="2800" spc="-150" dirty="0">
              <a:solidFill>
                <a:prstClr val="black"/>
              </a:solidFill>
              <a:latin typeface="Arial" pitchFamily="34" charset="0"/>
              <a:cs typeface="Arial" pitchFamily="34" charset="0"/>
            </a:endParaRPr>
          </a:p>
        </p:txBody>
      </p:sp>
      <p:sp>
        <p:nvSpPr>
          <p:cNvPr id="52" name="TextBox 51"/>
          <p:cNvSpPr txBox="1"/>
          <p:nvPr/>
        </p:nvSpPr>
        <p:spPr>
          <a:xfrm>
            <a:off x="7924800" y="3124200"/>
            <a:ext cx="696024" cy="584775"/>
          </a:xfrm>
          <a:prstGeom prst="rect">
            <a:avLst/>
          </a:prstGeom>
          <a:noFill/>
        </p:spPr>
        <p:txBody>
          <a:bodyPr wrap="none" rtlCol="0">
            <a:spAutoFit/>
          </a:bodyPr>
          <a:lstStyle/>
          <a:p>
            <a:r>
              <a:rPr lang="en-US" sz="3200" spc="-150" dirty="0" smtClean="0">
                <a:solidFill>
                  <a:prstClr val="black"/>
                </a:solidFill>
                <a:latin typeface="Arial" pitchFamily="34" charset="0"/>
                <a:cs typeface="Arial" pitchFamily="34" charset="0"/>
              </a:rPr>
              <a:t>4.5</a:t>
            </a:r>
            <a:endParaRPr lang="en-US" sz="3200" spc="-150" dirty="0">
              <a:solidFill>
                <a:prstClr val="black"/>
              </a:solidFill>
              <a:latin typeface="Arial" pitchFamily="34" charset="0"/>
              <a:cs typeface="Arial" pitchFamily="34" charset="0"/>
            </a:endParaRPr>
          </a:p>
        </p:txBody>
      </p:sp>
      <p:sp>
        <p:nvSpPr>
          <p:cNvPr id="58" name="TextBox 57"/>
          <p:cNvSpPr txBox="1"/>
          <p:nvPr/>
        </p:nvSpPr>
        <p:spPr>
          <a:xfrm>
            <a:off x="7924800" y="3810000"/>
            <a:ext cx="753732"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9.0</a:t>
            </a:r>
            <a:endParaRPr lang="en-US" sz="3200" dirty="0">
              <a:solidFill>
                <a:prstClr val="black"/>
              </a:solidFill>
              <a:latin typeface="Arial" pitchFamily="34" charset="0"/>
              <a:cs typeface="Arial" pitchFamily="34" charset="0"/>
            </a:endParaRPr>
          </a:p>
        </p:txBody>
      </p:sp>
      <p:sp>
        <p:nvSpPr>
          <p:cNvPr id="46" name="TextBox 45"/>
          <p:cNvSpPr txBox="1"/>
          <p:nvPr/>
        </p:nvSpPr>
        <p:spPr>
          <a:xfrm>
            <a:off x="609600" y="4824663"/>
            <a:ext cx="8199681"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dirty="0" err="1" smtClean="0">
                <a:solidFill>
                  <a:prstClr val="white"/>
                </a:solidFill>
                <a:latin typeface="NikoshBAN" pitchFamily="2" charset="0"/>
                <a:cs typeface="NikoshBAN" pitchFamily="2" charset="0"/>
              </a:rPr>
              <a:t>রোধের</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সংখ্যা</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বৃদ্ধির</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সাথে</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সাথে</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বিভব</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পার্থক্যের</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পরিবর্তন</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হচ্ছে</a:t>
            </a:r>
            <a:r>
              <a:rPr lang="en-US" sz="3200" dirty="0" smtClean="0">
                <a:solidFill>
                  <a:prstClr val="white"/>
                </a:solidFill>
                <a:latin typeface="NikoshBAN" pitchFamily="2" charset="0"/>
                <a:cs typeface="NikoshBAN" pitchFamily="2" charset="0"/>
              </a:rPr>
              <a:t>?</a:t>
            </a:r>
            <a:endParaRPr lang="en-US" sz="3200" dirty="0">
              <a:solidFill>
                <a:prstClr val="white"/>
              </a:solidFill>
              <a:latin typeface="NikoshBAN" pitchFamily="2" charset="0"/>
              <a:cs typeface="NikoshBAN" pitchFamily="2" charset="0"/>
            </a:endParaRPr>
          </a:p>
        </p:txBody>
      </p:sp>
      <p:sp>
        <p:nvSpPr>
          <p:cNvPr id="47" name="TextBox 46"/>
          <p:cNvSpPr txBox="1"/>
          <p:nvPr/>
        </p:nvSpPr>
        <p:spPr>
          <a:xfrm>
            <a:off x="609600" y="5486400"/>
            <a:ext cx="5505033"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3200" dirty="0" err="1" smtClean="0">
                <a:solidFill>
                  <a:prstClr val="white"/>
                </a:solidFill>
                <a:latin typeface="NikoshBAN" pitchFamily="2" charset="0"/>
                <a:cs typeface="NikoshBAN" pitchFamily="2" charset="0"/>
              </a:rPr>
              <a:t>কিন্তু</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তড়ি</a:t>
            </a:r>
            <a:r>
              <a:rPr lang="en-US" sz="3200" dirty="0" smtClean="0">
                <a:solidFill>
                  <a:prstClr val="white"/>
                </a:solidFill>
                <a:latin typeface="NikoshBAN" pitchFamily="2" charset="0"/>
                <a:cs typeface="NikoshBAN" pitchFamily="2" charset="0"/>
              </a:rPr>
              <a:t>ৎ </a:t>
            </a:r>
            <a:r>
              <a:rPr lang="en-US" sz="3200" dirty="0" err="1" smtClean="0">
                <a:solidFill>
                  <a:prstClr val="white"/>
                </a:solidFill>
                <a:latin typeface="NikoshBAN" pitchFamily="2" charset="0"/>
                <a:cs typeface="NikoshBAN" pitchFamily="2" charset="0"/>
              </a:rPr>
              <a:t>প্রবাহ</a:t>
            </a:r>
            <a:r>
              <a:rPr lang="en-US" sz="3200" dirty="0" smtClean="0">
                <a:solidFill>
                  <a:prstClr val="white"/>
                </a:solidFill>
                <a:latin typeface="NikoshBAN" pitchFamily="2" charset="0"/>
                <a:cs typeface="NikoshBAN" pitchFamily="2" charset="0"/>
              </a:rPr>
              <a:t> </a:t>
            </a:r>
            <a:r>
              <a:rPr lang="en-US" sz="3200" dirty="0" smtClean="0">
                <a:solidFill>
                  <a:prstClr val="white"/>
                </a:solidFill>
                <a:latin typeface="Arial" pitchFamily="34" charset="0"/>
                <a:cs typeface="Arial" pitchFamily="34" charset="0"/>
              </a:rPr>
              <a:t>(I) </a:t>
            </a:r>
            <a:r>
              <a:rPr lang="en-US" sz="3200" dirty="0" err="1" smtClean="0">
                <a:solidFill>
                  <a:prstClr val="white"/>
                </a:solidFill>
                <a:latin typeface="NikoshBAN" pitchFamily="2" charset="0"/>
                <a:cs typeface="NikoshBAN" pitchFamily="2" charset="0"/>
              </a:rPr>
              <a:t>এর</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পরিবর্তন</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হচ্ছে</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না</a:t>
            </a:r>
            <a:endParaRPr lang="en-US" sz="3200" dirty="0">
              <a:solidFill>
                <a:prstClr val="white"/>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lide(fromLef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edge">
                                      <p:cBhvr>
                                        <p:cTn id="12" dur="1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edge">
                                      <p:cBhvr>
                                        <p:cTn id="17" dur="1000"/>
                                        <p:tgtEl>
                                          <p:spTgt spid="38"/>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xit" presetSubtype="37" fill="hold" grpId="1" nodeType="clickEffect">
                                  <p:stCondLst>
                                    <p:cond delay="0"/>
                                  </p:stCondLst>
                                  <p:childTnLst>
                                    <p:animEffect transition="out" filter="barn(outVertical)">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cTn>
                              </p:par>
                            </p:childTnLst>
                          </p:cTn>
                        </p:par>
                        <p:par>
                          <p:cTn id="26" fill="hold">
                            <p:stCondLst>
                              <p:cond delay="500"/>
                            </p:stCondLst>
                            <p:childTnLst>
                              <p:par>
                                <p:cTn id="27" presetID="1" presetClass="exit" presetSubtype="0" fill="hold" grpId="1" nodeType="afterEffect">
                                  <p:stCondLst>
                                    <p:cond delay="0"/>
                                  </p:stCondLst>
                                  <p:childTnLst>
                                    <p:set>
                                      <p:cBhvr>
                                        <p:cTn id="28" dur="1" fill="hold">
                                          <p:stCondLst>
                                            <p:cond delay="0"/>
                                          </p:stCondLst>
                                        </p:cTn>
                                        <p:tgtEl>
                                          <p:spTgt spid="4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1000"/>
                                        <p:tgtEl>
                                          <p:spTgt spid="44"/>
                                        </p:tgtEl>
                                      </p:cBhvr>
                                    </p:animEffec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10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left)">
                                      <p:cBhvr>
                                        <p:cTn id="46" dur="10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10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1000"/>
                                        <p:tgtEl>
                                          <p:spTgt spid="5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left)">
                                      <p:cBhvr>
                                        <p:cTn id="61" dur="1000"/>
                                        <p:tgtEl>
                                          <p:spTgt spid="4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left)">
                                      <p:cBhvr>
                                        <p:cTn id="66"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8" grpId="1" animBg="1"/>
      <p:bldP spid="40" grpId="0"/>
      <p:bldP spid="40" grpId="1"/>
      <p:bldP spid="41" grpId="0"/>
      <p:bldP spid="44" grpId="0" animBg="1"/>
      <p:bldP spid="48" grpId="0"/>
      <p:bldP spid="50" grpId="0"/>
      <p:bldP spid="52" grpId="0"/>
      <p:bldP spid="58" grpId="0"/>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060647" y="609600"/>
            <a:ext cx="630493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solidFill>
                  <a:prstClr val="white"/>
                </a:solidFill>
                <a:latin typeface="NikoshBAN" pitchFamily="2" charset="0"/>
                <a:cs typeface="NikoshBAN" pitchFamily="2" charset="0"/>
              </a:rPr>
              <a:t>শ্রেণি</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বা</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অনুক্রম</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সংযোগের</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ক্ষেত্রে</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তুল্য</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রোধ</a:t>
            </a:r>
            <a:endParaRPr lang="en-US" sz="3600" dirty="0">
              <a:solidFill>
                <a:prstClr val="white"/>
              </a:solidFill>
              <a:latin typeface="NikoshBAN" pitchFamily="2" charset="0"/>
              <a:cs typeface="NikoshBAN" pitchFamily="2" charset="0"/>
            </a:endParaRPr>
          </a:p>
        </p:txBody>
      </p:sp>
      <p:sp>
        <p:nvSpPr>
          <p:cNvPr id="7" name="TextBox 6"/>
          <p:cNvSpPr txBox="1"/>
          <p:nvPr/>
        </p:nvSpPr>
        <p:spPr>
          <a:xfrm>
            <a:off x="533400" y="1676400"/>
            <a:ext cx="7790915"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spc="-150" dirty="0" err="1" smtClean="0">
                <a:solidFill>
                  <a:prstClr val="black"/>
                </a:solidFill>
                <a:latin typeface="NikoshBAN" pitchFamily="2" charset="0"/>
                <a:cs typeface="NikoshBAN" pitchFamily="2" charset="0"/>
              </a:rPr>
              <a:t>বর্তনীর</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সকলক্ষেত্রে</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তড়ি</a:t>
            </a:r>
            <a:r>
              <a:rPr lang="en-US" sz="3200" spc="-150" dirty="0" smtClean="0">
                <a:solidFill>
                  <a:prstClr val="black"/>
                </a:solidFill>
                <a:latin typeface="NikoshBAN" pitchFamily="2" charset="0"/>
                <a:cs typeface="NikoshBAN" pitchFamily="2" charset="0"/>
              </a:rPr>
              <a:t>ৎ </a:t>
            </a:r>
            <a:r>
              <a:rPr lang="en-US" sz="3200" spc="-150" dirty="0" err="1" smtClean="0">
                <a:solidFill>
                  <a:prstClr val="black"/>
                </a:solidFill>
                <a:latin typeface="NikoshBAN" pitchFamily="2" charset="0"/>
                <a:cs typeface="NikoshBAN" pitchFamily="2" charset="0"/>
              </a:rPr>
              <a:t>প্রবাহ</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একই</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থাকে</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অর্থা</a:t>
            </a:r>
            <a:r>
              <a:rPr lang="en-US" sz="3200" spc="-150" dirty="0" smtClean="0">
                <a:solidFill>
                  <a:prstClr val="black"/>
                </a:solidFill>
                <a:latin typeface="NikoshBAN" pitchFamily="2" charset="0"/>
                <a:cs typeface="NikoshBAN" pitchFamily="2" charset="0"/>
              </a:rPr>
              <a:t>ৎ </a:t>
            </a:r>
            <a:r>
              <a:rPr lang="en-US" sz="3200" spc="-150" dirty="0" err="1" smtClean="0">
                <a:solidFill>
                  <a:prstClr val="black"/>
                </a:solidFill>
                <a:latin typeface="NikoshBAN" pitchFamily="2" charset="0"/>
                <a:cs typeface="NikoshBAN" pitchFamily="2" charset="0"/>
              </a:rPr>
              <a:t>তড়ি</a:t>
            </a:r>
            <a:r>
              <a:rPr lang="en-US" sz="3200" spc="-150" dirty="0" smtClean="0">
                <a:solidFill>
                  <a:prstClr val="black"/>
                </a:solidFill>
                <a:latin typeface="NikoshBAN" pitchFamily="2" charset="0"/>
                <a:cs typeface="NikoshBAN" pitchFamily="2" charset="0"/>
              </a:rPr>
              <a:t>ৎ </a:t>
            </a:r>
            <a:r>
              <a:rPr lang="en-US" sz="3200" spc="-150" dirty="0" err="1" smtClean="0">
                <a:solidFill>
                  <a:prstClr val="black"/>
                </a:solidFill>
                <a:latin typeface="NikoshBAN" pitchFamily="2" charset="0"/>
                <a:cs typeface="NikoshBAN" pitchFamily="2" charset="0"/>
              </a:rPr>
              <a:t>প্রবাহ</a:t>
            </a:r>
            <a:r>
              <a:rPr lang="en-US" sz="3200" spc="-150" dirty="0" smtClean="0">
                <a:solidFill>
                  <a:prstClr val="black"/>
                </a:solidFill>
                <a:latin typeface="NikoshBAN" pitchFamily="2" charset="0"/>
                <a:cs typeface="NikoshBAN" pitchFamily="2" charset="0"/>
              </a:rPr>
              <a:t> = </a:t>
            </a:r>
            <a:r>
              <a:rPr lang="en-US" sz="3200" spc="-150" dirty="0" smtClean="0">
                <a:solidFill>
                  <a:prstClr val="black"/>
                </a:solidFill>
                <a:latin typeface="Arial" pitchFamily="34" charset="0"/>
                <a:cs typeface="Arial" pitchFamily="34" charset="0"/>
              </a:rPr>
              <a:t>I</a:t>
            </a:r>
            <a:endParaRPr lang="en-US" sz="3200" spc="-150" dirty="0">
              <a:solidFill>
                <a:prstClr val="black"/>
              </a:solidFill>
              <a:latin typeface="NikoshBAN" pitchFamily="2" charset="0"/>
              <a:cs typeface="NikoshBAN" pitchFamily="2" charset="0"/>
            </a:endParaRPr>
          </a:p>
        </p:txBody>
      </p:sp>
      <p:sp>
        <p:nvSpPr>
          <p:cNvPr id="8" name="TextBox 7"/>
          <p:cNvSpPr txBox="1"/>
          <p:nvPr/>
        </p:nvSpPr>
        <p:spPr>
          <a:xfrm>
            <a:off x="533400" y="2539856"/>
            <a:ext cx="7889917"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200" spc="-150" dirty="0" err="1" smtClean="0">
                <a:solidFill>
                  <a:prstClr val="black"/>
                </a:solidFill>
                <a:latin typeface="NikoshBAN" pitchFamily="2" charset="0"/>
                <a:cs typeface="NikoshBAN" pitchFamily="2" charset="0"/>
              </a:rPr>
              <a:t>বিভিন্ন</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রোধের</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বিভব</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পার্থক্য</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বিভিন্ন</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অর্থা</a:t>
            </a:r>
            <a:r>
              <a:rPr lang="en-US" sz="3200" spc="-150" dirty="0" smtClean="0">
                <a:solidFill>
                  <a:prstClr val="black"/>
                </a:solidFill>
                <a:latin typeface="NikoshBAN" pitchFamily="2" charset="0"/>
                <a:cs typeface="NikoshBAN" pitchFamily="2" charset="0"/>
              </a:rPr>
              <a:t>ৎ </a:t>
            </a:r>
            <a:r>
              <a:rPr lang="en-US" sz="3200" spc="-150" dirty="0" smtClean="0">
                <a:solidFill>
                  <a:prstClr val="black"/>
                </a:solidFill>
              </a:rPr>
              <a:t>V</a:t>
            </a:r>
            <a:r>
              <a:rPr lang="en-US" sz="3200" spc="-150" baseline="-25000" dirty="0" smtClean="0">
                <a:solidFill>
                  <a:prstClr val="black"/>
                </a:solidFill>
              </a:rPr>
              <a:t>s</a:t>
            </a:r>
            <a:r>
              <a:rPr lang="en-US" sz="3200" spc="-150" dirty="0" smtClean="0">
                <a:solidFill>
                  <a:prstClr val="black"/>
                </a:solidFill>
              </a:rPr>
              <a:t> = V</a:t>
            </a:r>
            <a:r>
              <a:rPr lang="en-US" sz="3200" spc="-150" baseline="-25000" dirty="0" smtClean="0">
                <a:solidFill>
                  <a:prstClr val="black"/>
                </a:solidFill>
              </a:rPr>
              <a:t>1</a:t>
            </a:r>
            <a:r>
              <a:rPr lang="en-US" sz="3200" spc="-150" dirty="0" smtClean="0">
                <a:solidFill>
                  <a:prstClr val="black"/>
                </a:solidFill>
              </a:rPr>
              <a:t> + V</a:t>
            </a:r>
            <a:r>
              <a:rPr lang="en-US" sz="3200" spc="-150" baseline="-25000" dirty="0" smtClean="0">
                <a:solidFill>
                  <a:prstClr val="black"/>
                </a:solidFill>
              </a:rPr>
              <a:t>2</a:t>
            </a:r>
            <a:r>
              <a:rPr lang="en-US" sz="3200" spc="-150" dirty="0" smtClean="0">
                <a:solidFill>
                  <a:prstClr val="black"/>
                </a:solidFill>
              </a:rPr>
              <a:t> + V</a:t>
            </a:r>
            <a:r>
              <a:rPr lang="en-US" sz="3200" spc="-150" baseline="-25000" dirty="0" smtClean="0">
                <a:solidFill>
                  <a:prstClr val="black"/>
                </a:solidFill>
              </a:rPr>
              <a:t>3 </a:t>
            </a:r>
            <a:r>
              <a:rPr lang="en-US" sz="3200" spc="-150" dirty="0" smtClean="0">
                <a:solidFill>
                  <a:prstClr val="black"/>
                </a:solidFill>
              </a:rPr>
              <a:t>+ …</a:t>
            </a:r>
            <a:endParaRPr lang="en-US" sz="3200" spc="-150" dirty="0">
              <a:solidFill>
                <a:prstClr val="black"/>
              </a:solidFill>
              <a:latin typeface="NikoshBAN" pitchFamily="2" charset="0"/>
              <a:cs typeface="NikoshBAN" pitchFamily="2" charset="0"/>
            </a:endParaRPr>
          </a:p>
        </p:txBody>
      </p:sp>
      <p:sp>
        <p:nvSpPr>
          <p:cNvPr id="9" name="TextBox 8"/>
          <p:cNvSpPr txBox="1"/>
          <p:nvPr/>
        </p:nvSpPr>
        <p:spPr>
          <a:xfrm>
            <a:off x="2362200" y="5130225"/>
            <a:ext cx="4788490"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তূল্য</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রোধ</a:t>
            </a:r>
            <a:r>
              <a:rPr lang="en-US" sz="3200" spc="-150" dirty="0" smtClean="0">
                <a:solidFill>
                  <a:prstClr val="black"/>
                </a:solidFill>
                <a:latin typeface="NikoshBAN" pitchFamily="2" charset="0"/>
                <a:cs typeface="NikoshBAN" pitchFamily="2" charset="0"/>
              </a:rPr>
              <a:t>  </a:t>
            </a:r>
            <a:r>
              <a:rPr lang="en-US" sz="3200" dirty="0" smtClean="0">
                <a:solidFill>
                  <a:prstClr val="black"/>
                </a:solidFill>
              </a:rPr>
              <a:t>R</a:t>
            </a:r>
            <a:r>
              <a:rPr lang="en-US" sz="3200" baseline="-25000" dirty="0" smtClean="0">
                <a:solidFill>
                  <a:prstClr val="black"/>
                </a:solidFill>
              </a:rPr>
              <a:t>s</a:t>
            </a:r>
            <a:r>
              <a:rPr lang="en-US" sz="3200" dirty="0" smtClean="0">
                <a:solidFill>
                  <a:prstClr val="black"/>
                </a:solidFill>
              </a:rPr>
              <a:t> = R</a:t>
            </a:r>
            <a:r>
              <a:rPr lang="en-US" sz="3200" baseline="-25000" dirty="0" smtClean="0">
                <a:solidFill>
                  <a:prstClr val="black"/>
                </a:solidFill>
              </a:rPr>
              <a:t>1</a:t>
            </a:r>
            <a:r>
              <a:rPr lang="en-US" sz="3200" dirty="0" smtClean="0">
                <a:solidFill>
                  <a:prstClr val="black"/>
                </a:solidFill>
              </a:rPr>
              <a:t> + R</a:t>
            </a:r>
            <a:r>
              <a:rPr lang="en-US" sz="3200" baseline="-25000" dirty="0" smtClean="0">
                <a:solidFill>
                  <a:prstClr val="black"/>
                </a:solidFill>
              </a:rPr>
              <a:t>2</a:t>
            </a:r>
            <a:r>
              <a:rPr lang="en-US" sz="3200" dirty="0" smtClean="0">
                <a:solidFill>
                  <a:prstClr val="black"/>
                </a:solidFill>
              </a:rPr>
              <a:t> + R</a:t>
            </a:r>
            <a:r>
              <a:rPr lang="en-US" sz="3200" baseline="-25000" dirty="0" smtClean="0">
                <a:solidFill>
                  <a:prstClr val="black"/>
                </a:solidFill>
              </a:rPr>
              <a:t>3 </a:t>
            </a:r>
            <a:r>
              <a:rPr lang="en-US" sz="3200" dirty="0" smtClean="0">
                <a:solidFill>
                  <a:prstClr val="black"/>
                </a:solidFill>
              </a:rPr>
              <a:t>+ …</a:t>
            </a:r>
            <a:endParaRPr lang="en-US" sz="3200" dirty="0">
              <a:solidFill>
                <a:prstClr val="black"/>
              </a:solidFill>
              <a:latin typeface="NikoshBAN" pitchFamily="2" charset="0"/>
              <a:cs typeface="NikoshBAN" pitchFamily="2" charset="0"/>
            </a:endParaRPr>
          </a:p>
        </p:txBody>
      </p:sp>
      <p:sp>
        <p:nvSpPr>
          <p:cNvPr id="10" name="TextBox 9"/>
          <p:cNvSpPr txBox="1"/>
          <p:nvPr/>
        </p:nvSpPr>
        <p:spPr>
          <a:xfrm>
            <a:off x="533400" y="3403312"/>
            <a:ext cx="80772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spc="-150" dirty="0" err="1" smtClean="0">
                <a:solidFill>
                  <a:prstClr val="black"/>
                </a:solidFill>
                <a:latin typeface="NikoshBAN" pitchFamily="2" charset="0"/>
                <a:cs typeface="NikoshBAN" pitchFamily="2" charset="0"/>
              </a:rPr>
              <a:t>এখন</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রোধগুলোর</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মান</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যথাক্রমে</a:t>
            </a:r>
            <a:r>
              <a:rPr lang="en-US" sz="3200" spc="-150" dirty="0" smtClean="0">
                <a:solidFill>
                  <a:prstClr val="black"/>
                </a:solidFill>
              </a:rPr>
              <a:t> R</a:t>
            </a:r>
            <a:r>
              <a:rPr lang="en-US" sz="3200" spc="-150" baseline="-25000" dirty="0" smtClean="0">
                <a:solidFill>
                  <a:prstClr val="black"/>
                </a:solidFill>
              </a:rPr>
              <a:t>1 </a:t>
            </a:r>
            <a:r>
              <a:rPr lang="en-US" sz="3200" spc="-150" dirty="0" smtClean="0">
                <a:solidFill>
                  <a:prstClr val="black"/>
                </a:solidFill>
              </a:rPr>
              <a:t>,R</a:t>
            </a:r>
            <a:r>
              <a:rPr lang="en-US" sz="3200" spc="-150" baseline="-25000" dirty="0" smtClean="0">
                <a:solidFill>
                  <a:prstClr val="black"/>
                </a:solidFill>
              </a:rPr>
              <a:t>2</a:t>
            </a:r>
            <a:r>
              <a:rPr lang="en-US" sz="3200" spc="-150" dirty="0" smtClean="0">
                <a:solidFill>
                  <a:prstClr val="black"/>
                </a:solidFill>
              </a:rPr>
              <a:t>,R</a:t>
            </a:r>
            <a:r>
              <a:rPr lang="en-US" sz="3200" spc="-150" baseline="-25000" dirty="0" smtClean="0">
                <a:solidFill>
                  <a:prstClr val="black"/>
                </a:solidFill>
              </a:rPr>
              <a:t>3</a:t>
            </a:r>
            <a:r>
              <a:rPr lang="en-US" sz="3200" spc="-150" dirty="0" smtClean="0">
                <a:solidFill>
                  <a:prstClr val="black"/>
                </a:solidFill>
              </a:rPr>
              <a:t>,</a:t>
            </a:r>
            <a:r>
              <a:rPr lang="en-US" sz="3200" spc="-150" baseline="-25000" dirty="0" smtClean="0">
                <a:solidFill>
                  <a:prstClr val="black"/>
                </a:solidFill>
              </a:rPr>
              <a:t> </a:t>
            </a:r>
            <a:r>
              <a:rPr lang="en-US" sz="3200" spc="-150" dirty="0" smtClean="0">
                <a:solidFill>
                  <a:prstClr val="black"/>
                </a:solidFill>
              </a:rPr>
              <a:t>…</a:t>
            </a:r>
            <a:r>
              <a:rPr lang="en-US" sz="3200" spc="-150" dirty="0" err="1" smtClean="0">
                <a:solidFill>
                  <a:prstClr val="black"/>
                </a:solidFill>
                <a:latin typeface="NikoshBAN" pitchFamily="2" charset="0"/>
                <a:cs typeface="NikoshBAN" pitchFamily="2" charset="0"/>
              </a:rPr>
              <a:t>এবং</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তূল্য</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রোধ</a:t>
            </a:r>
            <a:r>
              <a:rPr lang="en-US" sz="3200" spc="-150" dirty="0" smtClean="0">
                <a:solidFill>
                  <a:prstClr val="black"/>
                </a:solidFill>
                <a:latin typeface="NikoshBAN" pitchFamily="2" charset="0"/>
                <a:cs typeface="NikoshBAN" pitchFamily="2" charset="0"/>
              </a:rPr>
              <a:t> </a:t>
            </a:r>
            <a:r>
              <a:rPr lang="en-US" sz="3200" spc="-150" dirty="0" smtClean="0">
                <a:solidFill>
                  <a:prstClr val="black"/>
                </a:solidFill>
              </a:rPr>
              <a:t>R</a:t>
            </a:r>
            <a:r>
              <a:rPr lang="en-US" sz="3200" spc="-150" baseline="-25000" dirty="0" smtClean="0">
                <a:solidFill>
                  <a:prstClr val="black"/>
                </a:solidFill>
              </a:rPr>
              <a:t>s</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হলে</a:t>
            </a:r>
            <a:endParaRPr lang="en-US" sz="3200" spc="-150" dirty="0" smtClean="0">
              <a:solidFill>
                <a:prstClr val="black"/>
              </a:solidFill>
              <a:latin typeface="NikoshBAN" pitchFamily="2" charset="0"/>
              <a:cs typeface="NikoshBAN" pitchFamily="2" charset="0"/>
            </a:endParaRPr>
          </a:p>
        </p:txBody>
      </p:sp>
      <p:sp>
        <p:nvSpPr>
          <p:cNvPr id="11" name="TextBox 10"/>
          <p:cNvSpPr txBox="1"/>
          <p:nvPr/>
        </p:nvSpPr>
        <p:spPr>
          <a:xfrm>
            <a:off x="533400" y="4444425"/>
            <a:ext cx="2278188"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spc="-150" dirty="0" err="1" smtClean="0">
                <a:solidFill>
                  <a:prstClr val="black"/>
                </a:solidFill>
                <a:latin typeface="NikoshBAN" pitchFamily="2" charset="0"/>
                <a:cs typeface="NikoshBAN" pitchFamily="2" charset="0"/>
              </a:rPr>
              <a:t>ও’মের</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সূত্রানুসারে</a:t>
            </a:r>
            <a:r>
              <a:rPr lang="en-US" sz="3200" spc="-150" dirty="0" smtClean="0">
                <a:solidFill>
                  <a:prstClr val="black"/>
                </a:solidFill>
                <a:latin typeface="NikoshBAN" pitchFamily="2" charset="0"/>
                <a:cs typeface="NikoshBAN" pitchFamily="2" charset="0"/>
              </a:rPr>
              <a:t> </a:t>
            </a:r>
            <a:endParaRPr lang="en-US" sz="3200" spc="-150" dirty="0">
              <a:solidFill>
                <a:prstClr val="black"/>
              </a:solidFill>
              <a:latin typeface="NikoshBAN" pitchFamily="2" charset="0"/>
              <a:cs typeface="NikoshBAN" pitchFamily="2" charset="0"/>
            </a:endParaRPr>
          </a:p>
        </p:txBody>
      </p:sp>
      <p:sp>
        <p:nvSpPr>
          <p:cNvPr id="12" name="Frame 11"/>
          <p:cNvSpPr/>
          <p:nvPr/>
        </p:nvSpPr>
        <p:spPr>
          <a:xfrm>
            <a:off x="0" y="0"/>
            <a:ext cx="9144000" cy="6858000"/>
          </a:xfrm>
          <a:prstGeom prst="frame">
            <a:avLst>
              <a:gd name="adj1" fmla="val 372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9" name="Picture 28" descr="Bulb_Clear.png"/>
          <p:cNvPicPr>
            <a:picLocks noChangeAspect="1"/>
          </p:cNvPicPr>
          <p:nvPr/>
        </p:nvPicPr>
        <p:blipFill>
          <a:blip r:embed="rId3" cstate="print"/>
          <a:stretch>
            <a:fillRect/>
          </a:stretch>
        </p:blipFill>
        <p:spPr>
          <a:xfrm>
            <a:off x="3579911" y="2919663"/>
            <a:ext cx="841179" cy="1310532"/>
          </a:xfrm>
          <a:prstGeom prst="rect">
            <a:avLst/>
          </a:prstGeom>
        </p:spPr>
      </p:pic>
      <p:sp>
        <p:nvSpPr>
          <p:cNvPr id="45" name="Frame 44"/>
          <p:cNvSpPr/>
          <p:nvPr/>
        </p:nvSpPr>
        <p:spPr>
          <a:xfrm>
            <a:off x="0" y="0"/>
            <a:ext cx="9144000" cy="6858000"/>
          </a:xfrm>
          <a:prstGeom prst="frame">
            <a:avLst>
              <a:gd name="adj1" fmla="val 232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7" name="TextBox 56"/>
          <p:cNvSpPr txBox="1"/>
          <p:nvPr/>
        </p:nvSpPr>
        <p:spPr>
          <a:xfrm>
            <a:off x="1447800" y="376989"/>
            <a:ext cx="6654386" cy="707886"/>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4000" dirty="0" err="1" smtClean="0">
                <a:solidFill>
                  <a:prstClr val="white"/>
                </a:solidFill>
                <a:latin typeface="NikoshBAN" pitchFamily="2" charset="0"/>
                <a:cs typeface="NikoshBAN" pitchFamily="2" charset="0"/>
              </a:rPr>
              <a:t>তড়ি</a:t>
            </a:r>
            <a:r>
              <a:rPr lang="en-US" sz="4000" dirty="0" smtClean="0">
                <a:solidFill>
                  <a:prstClr val="white"/>
                </a:solidFill>
                <a:latin typeface="NikoshBAN" pitchFamily="2" charset="0"/>
                <a:cs typeface="NikoshBAN" pitchFamily="2" charset="0"/>
              </a:rPr>
              <a:t>ৎ </a:t>
            </a:r>
            <a:r>
              <a:rPr lang="en-US" sz="4000" dirty="0" err="1" smtClean="0">
                <a:solidFill>
                  <a:prstClr val="white"/>
                </a:solidFill>
                <a:latin typeface="NikoshBAN" pitchFamily="2" charset="0"/>
                <a:cs typeface="NikoshBAN" pitchFamily="2" charset="0"/>
              </a:rPr>
              <a:t>বর্তনীতে</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রোধের</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সমান্তরাল</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সন্নিবেশ</a:t>
            </a:r>
            <a:endParaRPr lang="en-US" sz="4000" dirty="0">
              <a:solidFill>
                <a:prstClr val="white"/>
              </a:solidFill>
              <a:latin typeface="NikoshBAN" pitchFamily="2" charset="0"/>
              <a:cs typeface="NikoshBAN" pitchFamily="2" charset="0"/>
            </a:endParaRPr>
          </a:p>
        </p:txBody>
      </p:sp>
      <p:grpSp>
        <p:nvGrpSpPr>
          <p:cNvPr id="2" name="Group 19"/>
          <p:cNvGrpSpPr/>
          <p:nvPr/>
        </p:nvGrpSpPr>
        <p:grpSpPr>
          <a:xfrm>
            <a:off x="4012004" y="1371601"/>
            <a:ext cx="1887582" cy="1447800"/>
            <a:chOff x="4364829" y="1524001"/>
            <a:chExt cx="1887582" cy="1447800"/>
          </a:xfrm>
        </p:grpSpPr>
        <p:pic>
          <p:nvPicPr>
            <p:cNvPr id="19" name="Picture 18" descr="battary_final.png"/>
            <p:cNvPicPr>
              <a:picLocks noChangeAspect="1"/>
            </p:cNvPicPr>
            <p:nvPr/>
          </p:nvPicPr>
          <p:blipFill>
            <a:blip r:embed="rId4" cstate="print"/>
            <a:stretch>
              <a:fillRect/>
            </a:stretch>
          </p:blipFill>
          <p:spPr>
            <a:xfrm flipH="1">
              <a:off x="4364829" y="1524001"/>
              <a:ext cx="1121571" cy="1447800"/>
            </a:xfrm>
            <a:prstGeom prst="rect">
              <a:avLst/>
            </a:prstGeom>
          </p:spPr>
        </p:pic>
        <p:sp>
          <p:nvSpPr>
            <p:cNvPr id="18" name="Freeform 17"/>
            <p:cNvSpPr/>
            <p:nvPr/>
          </p:nvSpPr>
          <p:spPr>
            <a:xfrm flipV="1">
              <a:off x="5257800" y="1648326"/>
              <a:ext cx="994611" cy="1284144"/>
            </a:xfrm>
            <a:custGeom>
              <a:avLst/>
              <a:gdLst>
                <a:gd name="connsiteX0" fmla="*/ 0 w 2334127"/>
                <a:gd name="connsiteY0" fmla="*/ 770021 h 770021"/>
                <a:gd name="connsiteX1" fmla="*/ 2334127 w 2334127"/>
                <a:gd name="connsiteY1" fmla="*/ 770021 h 770021"/>
                <a:gd name="connsiteX2" fmla="*/ 2334127 w 2334127"/>
                <a:gd name="connsiteY2" fmla="*/ 0 h 770021"/>
              </a:gdLst>
              <a:ahLst/>
              <a:cxnLst>
                <a:cxn ang="0">
                  <a:pos x="connsiteX0" y="connsiteY0"/>
                </a:cxn>
                <a:cxn ang="0">
                  <a:pos x="connsiteX1" y="connsiteY1"/>
                </a:cxn>
                <a:cxn ang="0">
                  <a:pos x="connsiteX2" y="connsiteY2"/>
                </a:cxn>
              </a:cxnLst>
              <a:rect l="l" t="t" r="r" b="b"/>
              <a:pathLst>
                <a:path w="2334127" h="770021">
                  <a:moveTo>
                    <a:pt x="0" y="770021"/>
                  </a:moveTo>
                  <a:lnTo>
                    <a:pt x="2334127" y="770021"/>
                  </a:lnTo>
                  <a:lnTo>
                    <a:pt x="2334127" y="0"/>
                  </a:lnTo>
                </a:path>
              </a:pathLst>
            </a:cu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pic>
        <p:nvPicPr>
          <p:cNvPr id="25" name="Picture 24" descr="Bulb.png"/>
          <p:cNvPicPr>
            <a:picLocks noChangeAspect="1"/>
          </p:cNvPicPr>
          <p:nvPr/>
        </p:nvPicPr>
        <p:blipFill>
          <a:blip r:embed="rId5" cstate="print"/>
          <a:stretch>
            <a:fillRect/>
          </a:stretch>
        </p:blipFill>
        <p:spPr>
          <a:xfrm>
            <a:off x="3585411" y="2895600"/>
            <a:ext cx="841179" cy="1310532"/>
          </a:xfrm>
          <a:prstGeom prst="rect">
            <a:avLst/>
          </a:prstGeom>
        </p:spPr>
      </p:pic>
      <p:cxnSp>
        <p:nvCxnSpPr>
          <p:cNvPr id="39" name="Straight Connector 38"/>
          <p:cNvCxnSpPr/>
          <p:nvPr/>
        </p:nvCxnSpPr>
        <p:spPr>
          <a:xfrm rot="10800000">
            <a:off x="3429000" y="1447800"/>
            <a:ext cx="914400" cy="1588"/>
          </a:xfrm>
          <a:prstGeom prst="line">
            <a:avLst/>
          </a:prstGeom>
          <a:ln w="762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34" name="Picture 33" descr="ameter_final.psd.png"/>
          <p:cNvPicPr>
            <a:picLocks noChangeAspect="1"/>
          </p:cNvPicPr>
          <p:nvPr/>
        </p:nvPicPr>
        <p:blipFill>
          <a:blip r:embed="rId6" cstate="print"/>
          <a:stretch>
            <a:fillRect/>
          </a:stretch>
        </p:blipFill>
        <p:spPr>
          <a:xfrm>
            <a:off x="2514600" y="1219200"/>
            <a:ext cx="1335224" cy="1638056"/>
          </a:xfrm>
          <a:prstGeom prst="rect">
            <a:avLst/>
          </a:prstGeom>
        </p:spPr>
      </p:pic>
      <p:sp>
        <p:nvSpPr>
          <p:cNvPr id="30" name="Freeform 29"/>
          <p:cNvSpPr/>
          <p:nvPr/>
        </p:nvSpPr>
        <p:spPr>
          <a:xfrm>
            <a:off x="4876800" y="3352801"/>
            <a:ext cx="1022786" cy="1066800"/>
          </a:xfrm>
          <a:custGeom>
            <a:avLst/>
            <a:gdLst>
              <a:gd name="connsiteX0" fmla="*/ 0 w 2334127"/>
              <a:gd name="connsiteY0" fmla="*/ 770021 h 770021"/>
              <a:gd name="connsiteX1" fmla="*/ 2334127 w 2334127"/>
              <a:gd name="connsiteY1" fmla="*/ 770021 h 770021"/>
              <a:gd name="connsiteX2" fmla="*/ 2334127 w 2334127"/>
              <a:gd name="connsiteY2" fmla="*/ 0 h 770021"/>
            </a:gdLst>
            <a:ahLst/>
            <a:cxnLst>
              <a:cxn ang="0">
                <a:pos x="connsiteX0" y="connsiteY0"/>
              </a:cxn>
              <a:cxn ang="0">
                <a:pos x="connsiteX1" y="connsiteY1"/>
              </a:cxn>
              <a:cxn ang="0">
                <a:pos x="connsiteX2" y="connsiteY2"/>
              </a:cxn>
            </a:cxnLst>
            <a:rect l="l" t="t" r="r" b="b"/>
            <a:pathLst>
              <a:path w="2334127" h="770021">
                <a:moveTo>
                  <a:pt x="0" y="770021"/>
                </a:moveTo>
                <a:lnTo>
                  <a:pt x="2334127" y="770021"/>
                </a:lnTo>
                <a:lnTo>
                  <a:pt x="2334127" y="0"/>
                </a:lnTo>
              </a:path>
            </a:pathLst>
          </a:cu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3" name="Group 43"/>
          <p:cNvGrpSpPr/>
          <p:nvPr/>
        </p:nvGrpSpPr>
        <p:grpSpPr>
          <a:xfrm rot="-1800000">
            <a:off x="5963652" y="2667000"/>
            <a:ext cx="1588" cy="1423737"/>
            <a:chOff x="6553200" y="2819400"/>
            <a:chExt cx="1588" cy="1423737"/>
          </a:xfrm>
        </p:grpSpPr>
        <p:cxnSp>
          <p:nvCxnSpPr>
            <p:cNvPr id="42" name="Straight Connector 41"/>
            <p:cNvCxnSpPr/>
            <p:nvPr/>
          </p:nvCxnSpPr>
          <p:spPr>
            <a:xfrm rot="16200000" flipV="1">
              <a:off x="6211094" y="3161506"/>
              <a:ext cx="685800" cy="1588"/>
            </a:xfrm>
            <a:prstGeom prst="line">
              <a:avLst/>
            </a:prstGeom>
            <a:ln w="76200">
              <a:solidFill>
                <a:schemeClr val="tx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211094" y="3899443"/>
              <a:ext cx="685800" cy="1588"/>
            </a:xfrm>
            <a:prstGeom prst="line">
              <a:avLst/>
            </a:prstGeom>
            <a:ln w="76200">
              <a:no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2584985" y="1625025"/>
            <a:ext cx="1225015"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err="1" smtClean="0">
                <a:solidFill>
                  <a:prstClr val="white"/>
                </a:solidFill>
                <a:latin typeface="NikoshBAN" pitchFamily="2" charset="0"/>
                <a:cs typeface="NikoshBAN" pitchFamily="2" charset="0"/>
              </a:rPr>
              <a:t>অ্যামিটার</a:t>
            </a:r>
            <a:endParaRPr lang="en-US" sz="2800" dirty="0">
              <a:solidFill>
                <a:prstClr val="white"/>
              </a:solidFill>
              <a:latin typeface="NikoshBAN" pitchFamily="2" charset="0"/>
              <a:cs typeface="NikoshBAN" pitchFamily="2" charset="0"/>
            </a:endParaRPr>
          </a:p>
        </p:txBody>
      </p:sp>
      <p:sp>
        <p:nvSpPr>
          <p:cNvPr id="55" name="TextBox 54"/>
          <p:cNvSpPr txBox="1"/>
          <p:nvPr/>
        </p:nvSpPr>
        <p:spPr>
          <a:xfrm>
            <a:off x="4090737" y="1728537"/>
            <a:ext cx="981359"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err="1" smtClean="0">
                <a:solidFill>
                  <a:prstClr val="white"/>
                </a:solidFill>
                <a:latin typeface="NikoshBAN" pitchFamily="2" charset="0"/>
                <a:cs typeface="NikoshBAN" pitchFamily="2" charset="0"/>
              </a:rPr>
              <a:t>ব্যাটারি</a:t>
            </a:r>
            <a:endParaRPr lang="en-US" sz="2800" dirty="0" smtClean="0">
              <a:solidFill>
                <a:prstClr val="white"/>
              </a:solidFill>
              <a:latin typeface="NikoshBAN" pitchFamily="2" charset="0"/>
              <a:cs typeface="NikoshBAN" pitchFamily="2" charset="0"/>
            </a:endParaRPr>
          </a:p>
          <a:p>
            <a:r>
              <a:rPr lang="en-US" sz="2800" dirty="0" smtClean="0">
                <a:solidFill>
                  <a:prstClr val="white"/>
                </a:solidFill>
                <a:latin typeface="NikoshBAN" pitchFamily="2" charset="0"/>
                <a:cs typeface="NikoshBAN" pitchFamily="2" charset="0"/>
              </a:rPr>
              <a:t>  </a:t>
            </a:r>
            <a:r>
              <a:rPr lang="en-US" sz="2800" dirty="0" smtClean="0">
                <a:solidFill>
                  <a:prstClr val="white"/>
                </a:solidFill>
                <a:latin typeface="Arial" pitchFamily="34" charset="0"/>
                <a:cs typeface="Arial" pitchFamily="34" charset="0"/>
              </a:rPr>
              <a:t>9 V</a:t>
            </a:r>
            <a:endParaRPr lang="en-US" sz="2800" dirty="0">
              <a:solidFill>
                <a:prstClr val="white"/>
              </a:solidFill>
              <a:latin typeface="NikoshBAN" pitchFamily="2" charset="0"/>
              <a:cs typeface="NikoshBAN" pitchFamily="2" charset="0"/>
            </a:endParaRPr>
          </a:p>
        </p:txBody>
      </p:sp>
      <p:grpSp>
        <p:nvGrpSpPr>
          <p:cNvPr id="4" name="Group 63"/>
          <p:cNvGrpSpPr/>
          <p:nvPr/>
        </p:nvGrpSpPr>
        <p:grpSpPr>
          <a:xfrm>
            <a:off x="6296526" y="1447800"/>
            <a:ext cx="2338137" cy="3048794"/>
            <a:chOff x="6296526" y="1600200"/>
            <a:chExt cx="2338137" cy="3048794"/>
          </a:xfrm>
        </p:grpSpPr>
        <p:sp>
          <p:nvSpPr>
            <p:cNvPr id="56" name="Rectangle 55"/>
            <p:cNvSpPr/>
            <p:nvPr/>
          </p:nvSpPr>
          <p:spPr>
            <a:xfrm>
              <a:off x="6324600" y="1600200"/>
              <a:ext cx="2286000" cy="3048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9" name="Straight Connector 58"/>
            <p:cNvCxnSpPr/>
            <p:nvPr/>
          </p:nvCxnSpPr>
          <p:spPr>
            <a:xfrm rot="5400000">
              <a:off x="6400006" y="3124200"/>
              <a:ext cx="3048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300537" y="31623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00537" y="23622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296526" y="39624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6318936" y="1624263"/>
            <a:ext cx="1425390" cy="461665"/>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বাল্বের</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সংখ্যা</a:t>
            </a:r>
            <a:endParaRPr lang="en-US" sz="2400" dirty="0">
              <a:solidFill>
                <a:prstClr val="black"/>
              </a:solidFill>
              <a:latin typeface="NikoshBAN" pitchFamily="2" charset="0"/>
              <a:cs typeface="NikoshBAN" pitchFamily="2" charset="0"/>
            </a:endParaRPr>
          </a:p>
        </p:txBody>
      </p:sp>
      <p:sp>
        <p:nvSpPr>
          <p:cNvPr id="66" name="TextBox 65"/>
          <p:cNvSpPr txBox="1"/>
          <p:nvPr/>
        </p:nvSpPr>
        <p:spPr>
          <a:xfrm>
            <a:off x="6319129" y="2286000"/>
            <a:ext cx="1681871" cy="523220"/>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তড়ি</a:t>
            </a:r>
            <a:r>
              <a:rPr lang="en-US" sz="2400" dirty="0" smtClean="0">
                <a:solidFill>
                  <a:prstClr val="black"/>
                </a:solidFill>
                <a:latin typeface="NikoshBAN" pitchFamily="2" charset="0"/>
                <a:cs typeface="NikoshBAN" pitchFamily="2" charset="0"/>
              </a:rPr>
              <a:t>ৎ </a:t>
            </a:r>
            <a:r>
              <a:rPr lang="en-US" sz="2400" dirty="0" err="1" smtClean="0">
                <a:solidFill>
                  <a:prstClr val="black"/>
                </a:solidFill>
                <a:latin typeface="NikoshBAN" pitchFamily="2" charset="0"/>
                <a:cs typeface="NikoshBAN" pitchFamily="2" charset="0"/>
              </a:rPr>
              <a:t>প্রবাহ</a:t>
            </a:r>
            <a:r>
              <a:rPr lang="en-US" sz="2400" dirty="0" smtClean="0">
                <a:solidFill>
                  <a:prstClr val="black"/>
                </a:solidFill>
                <a:latin typeface="NikoshBAN" pitchFamily="2" charset="0"/>
                <a:cs typeface="NikoshBAN" pitchFamily="2" charset="0"/>
              </a:rPr>
              <a:t> </a:t>
            </a:r>
            <a:r>
              <a:rPr lang="en-US" sz="2400" dirty="0" smtClean="0">
                <a:solidFill>
                  <a:prstClr val="black"/>
                </a:solidFill>
                <a:latin typeface="Arial" pitchFamily="34" charset="0"/>
                <a:cs typeface="Arial" pitchFamily="34" charset="0"/>
              </a:rPr>
              <a:t>(</a:t>
            </a:r>
            <a:r>
              <a:rPr lang="en-US" sz="2800" b="1" dirty="0" smtClean="0">
                <a:solidFill>
                  <a:prstClr val="black"/>
                </a:solidFill>
                <a:latin typeface="Arial" pitchFamily="34" charset="0"/>
                <a:cs typeface="Arial" pitchFamily="34" charset="0"/>
              </a:rPr>
              <a:t>I</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p:txBody>
      </p:sp>
      <p:sp>
        <p:nvSpPr>
          <p:cNvPr id="67" name="TextBox 66"/>
          <p:cNvSpPr txBox="1"/>
          <p:nvPr/>
        </p:nvSpPr>
        <p:spPr>
          <a:xfrm>
            <a:off x="6272463" y="3200400"/>
            <a:ext cx="1747594" cy="523220"/>
          </a:xfrm>
          <a:prstGeom prst="rect">
            <a:avLst/>
          </a:prstGeom>
          <a:noFill/>
        </p:spPr>
        <p:txBody>
          <a:bodyPr wrap="none" rtlCol="0">
            <a:spAutoFit/>
          </a:bodyPr>
          <a:lstStyle/>
          <a:p>
            <a:r>
              <a:rPr lang="en-US" sz="2400" spc="-150" dirty="0" err="1" smtClean="0">
                <a:solidFill>
                  <a:prstClr val="black"/>
                </a:solidFill>
                <a:latin typeface="NikoshBAN" pitchFamily="2" charset="0"/>
                <a:cs typeface="NikoshBAN" pitchFamily="2" charset="0"/>
              </a:rPr>
              <a:t>বিভব</a:t>
            </a:r>
            <a:r>
              <a:rPr lang="en-US" sz="2400" spc="-150" dirty="0" smtClean="0">
                <a:solidFill>
                  <a:prstClr val="black"/>
                </a:solidFill>
                <a:latin typeface="NikoshBAN" pitchFamily="2" charset="0"/>
                <a:cs typeface="NikoshBAN" pitchFamily="2" charset="0"/>
              </a:rPr>
              <a:t> </a:t>
            </a:r>
            <a:r>
              <a:rPr lang="en-US" sz="2400" spc="-150" dirty="0" err="1" smtClean="0">
                <a:solidFill>
                  <a:prstClr val="black"/>
                </a:solidFill>
                <a:latin typeface="NikoshBAN" pitchFamily="2" charset="0"/>
                <a:cs typeface="NikoshBAN" pitchFamily="2" charset="0"/>
              </a:rPr>
              <a:t>পার্থক্য</a:t>
            </a:r>
            <a:r>
              <a:rPr lang="en-US" sz="2400" spc="-150" dirty="0" smtClean="0">
                <a:solidFill>
                  <a:prstClr val="black"/>
                </a:solidFill>
                <a:latin typeface="NikoshBAN" pitchFamily="2" charset="0"/>
                <a:cs typeface="NikoshBAN" pitchFamily="2" charset="0"/>
              </a:rPr>
              <a:t> </a:t>
            </a:r>
            <a:r>
              <a:rPr lang="en-US" sz="2400" spc="-150" dirty="0" smtClean="0">
                <a:solidFill>
                  <a:prstClr val="black"/>
                </a:solidFill>
                <a:latin typeface="Arial" pitchFamily="34" charset="0"/>
                <a:cs typeface="Arial" pitchFamily="34" charset="0"/>
              </a:rPr>
              <a:t>(</a:t>
            </a:r>
            <a:r>
              <a:rPr lang="en-US" sz="2800" b="1" spc="-150" dirty="0" smtClean="0">
                <a:solidFill>
                  <a:prstClr val="black"/>
                </a:solidFill>
                <a:latin typeface="Arial" pitchFamily="34" charset="0"/>
                <a:cs typeface="Arial" pitchFamily="34" charset="0"/>
              </a:rPr>
              <a:t>V</a:t>
            </a:r>
            <a:r>
              <a:rPr lang="en-US" sz="2800" spc="-150" dirty="0" smtClean="0">
                <a:solidFill>
                  <a:prstClr val="black"/>
                </a:solidFill>
                <a:latin typeface="Arial" pitchFamily="34" charset="0"/>
                <a:cs typeface="Arial" pitchFamily="34" charset="0"/>
              </a:rPr>
              <a:t>)</a:t>
            </a:r>
            <a:endParaRPr lang="en-US" sz="2800" spc="-150" dirty="0">
              <a:solidFill>
                <a:prstClr val="black"/>
              </a:solidFill>
              <a:latin typeface="Arial" pitchFamily="34" charset="0"/>
              <a:cs typeface="Arial" pitchFamily="34" charset="0"/>
            </a:endParaRPr>
          </a:p>
        </p:txBody>
      </p:sp>
      <p:sp>
        <p:nvSpPr>
          <p:cNvPr id="68" name="TextBox 67"/>
          <p:cNvSpPr txBox="1"/>
          <p:nvPr/>
        </p:nvSpPr>
        <p:spPr>
          <a:xfrm>
            <a:off x="6536908" y="3896380"/>
            <a:ext cx="1159292" cy="523220"/>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মোট</a:t>
            </a:r>
            <a:r>
              <a:rPr lang="en-US" sz="2400" dirty="0" smtClean="0">
                <a:solidFill>
                  <a:prstClr val="black"/>
                </a:solidFill>
                <a:latin typeface="NikoshBAN" pitchFamily="2" charset="0"/>
                <a:cs typeface="NikoshBAN" pitchFamily="2" charset="0"/>
              </a:rPr>
              <a:t> </a:t>
            </a:r>
            <a:r>
              <a:rPr lang="en-US" sz="2400" dirty="0" smtClean="0">
                <a:solidFill>
                  <a:prstClr val="black"/>
                </a:solidFill>
                <a:latin typeface="Arial" pitchFamily="34" charset="0"/>
                <a:cs typeface="Arial" pitchFamily="34" charset="0"/>
              </a:rPr>
              <a:t>(</a:t>
            </a:r>
            <a:r>
              <a:rPr lang="en-US" sz="2800" b="1" dirty="0" smtClean="0">
                <a:solidFill>
                  <a:prstClr val="black"/>
                </a:solidFill>
                <a:latin typeface="Arial" pitchFamily="34" charset="0"/>
                <a:cs typeface="Arial" pitchFamily="34" charset="0"/>
              </a:rPr>
              <a:t>V</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p:txBody>
      </p:sp>
      <p:pic>
        <p:nvPicPr>
          <p:cNvPr id="33" name="Picture 32" descr="Bulb_Clear.png"/>
          <p:cNvPicPr>
            <a:picLocks noChangeAspect="1"/>
          </p:cNvPicPr>
          <p:nvPr/>
        </p:nvPicPr>
        <p:blipFill>
          <a:blip r:embed="rId3" cstate="print"/>
          <a:stretch>
            <a:fillRect/>
          </a:stretch>
        </p:blipFill>
        <p:spPr>
          <a:xfrm>
            <a:off x="3579911" y="4432542"/>
            <a:ext cx="841179" cy="1310532"/>
          </a:xfrm>
          <a:prstGeom prst="rect">
            <a:avLst/>
          </a:prstGeom>
        </p:spPr>
      </p:pic>
      <p:pic>
        <p:nvPicPr>
          <p:cNvPr id="32" name="Picture 31" descr="Bulb.png"/>
          <p:cNvPicPr>
            <a:picLocks noChangeAspect="1"/>
          </p:cNvPicPr>
          <p:nvPr/>
        </p:nvPicPr>
        <p:blipFill>
          <a:blip r:embed="rId5" cstate="print"/>
          <a:stretch>
            <a:fillRect/>
          </a:stretch>
        </p:blipFill>
        <p:spPr>
          <a:xfrm>
            <a:off x="3581400" y="4419600"/>
            <a:ext cx="841179" cy="1310532"/>
          </a:xfrm>
          <a:prstGeom prst="rect">
            <a:avLst/>
          </a:prstGeom>
        </p:spPr>
      </p:pic>
      <p:sp>
        <p:nvSpPr>
          <p:cNvPr id="53" name="TextBox 52"/>
          <p:cNvSpPr txBox="1"/>
          <p:nvPr/>
        </p:nvSpPr>
        <p:spPr>
          <a:xfrm>
            <a:off x="2696293" y="2133600"/>
            <a:ext cx="981359"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0.00</a:t>
            </a:r>
            <a:endParaRPr lang="en-US" sz="3200" dirty="0">
              <a:solidFill>
                <a:prstClr val="black"/>
              </a:solidFill>
              <a:latin typeface="Arial" pitchFamily="34" charset="0"/>
              <a:cs typeface="Arial" pitchFamily="34" charset="0"/>
            </a:endParaRPr>
          </a:p>
        </p:txBody>
      </p:sp>
      <p:pic>
        <p:nvPicPr>
          <p:cNvPr id="35" name="Picture 34" descr="Voltmeter_final.png"/>
          <p:cNvPicPr>
            <a:picLocks noChangeAspect="1"/>
          </p:cNvPicPr>
          <p:nvPr/>
        </p:nvPicPr>
        <p:blipFill>
          <a:blip r:embed="rId7" cstate="print"/>
          <a:stretch>
            <a:fillRect/>
          </a:stretch>
        </p:blipFill>
        <p:spPr>
          <a:xfrm>
            <a:off x="685800" y="2653352"/>
            <a:ext cx="1583673" cy="1551020"/>
          </a:xfrm>
          <a:prstGeom prst="rect">
            <a:avLst/>
          </a:prstGeom>
        </p:spPr>
      </p:pic>
      <p:sp>
        <p:nvSpPr>
          <p:cNvPr id="41" name="TextBox 40"/>
          <p:cNvSpPr txBox="1"/>
          <p:nvPr/>
        </p:nvSpPr>
        <p:spPr>
          <a:xfrm>
            <a:off x="1066800" y="3409950"/>
            <a:ext cx="753732"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9.0</a:t>
            </a:r>
            <a:endParaRPr lang="en-US" sz="3200" dirty="0">
              <a:solidFill>
                <a:prstClr val="black"/>
              </a:solidFill>
              <a:latin typeface="Arial" pitchFamily="34" charset="0"/>
              <a:cs typeface="Arial" pitchFamily="34" charset="0"/>
            </a:endParaRPr>
          </a:p>
        </p:txBody>
      </p:sp>
      <p:sp>
        <p:nvSpPr>
          <p:cNvPr id="48" name="TextBox 47"/>
          <p:cNvSpPr txBox="1"/>
          <p:nvPr/>
        </p:nvSpPr>
        <p:spPr>
          <a:xfrm>
            <a:off x="8039100" y="1600200"/>
            <a:ext cx="412292"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2</a:t>
            </a:r>
            <a:endParaRPr lang="en-US" sz="3200" dirty="0">
              <a:solidFill>
                <a:prstClr val="black"/>
              </a:solidFill>
              <a:latin typeface="Arial" pitchFamily="34" charset="0"/>
              <a:cs typeface="Arial" pitchFamily="34" charset="0"/>
            </a:endParaRPr>
          </a:p>
        </p:txBody>
      </p:sp>
      <p:sp>
        <p:nvSpPr>
          <p:cNvPr id="50" name="TextBox 49"/>
          <p:cNvSpPr txBox="1"/>
          <p:nvPr/>
        </p:nvSpPr>
        <p:spPr>
          <a:xfrm>
            <a:off x="7848600" y="2310063"/>
            <a:ext cx="808235" cy="523220"/>
          </a:xfrm>
          <a:prstGeom prst="rect">
            <a:avLst/>
          </a:prstGeom>
          <a:noFill/>
        </p:spPr>
        <p:txBody>
          <a:bodyPr wrap="none" rtlCol="0">
            <a:spAutoFit/>
          </a:bodyPr>
          <a:lstStyle/>
          <a:p>
            <a:r>
              <a:rPr lang="en-US" sz="2800" spc="-150" dirty="0" smtClean="0">
                <a:solidFill>
                  <a:prstClr val="black"/>
                </a:solidFill>
                <a:latin typeface="Arial" pitchFamily="34" charset="0"/>
                <a:cs typeface="Arial" pitchFamily="34" charset="0"/>
              </a:rPr>
              <a:t>1.80</a:t>
            </a:r>
            <a:endParaRPr lang="en-US" sz="2800" spc="-150" dirty="0">
              <a:solidFill>
                <a:prstClr val="black"/>
              </a:solidFill>
              <a:latin typeface="Arial" pitchFamily="34" charset="0"/>
              <a:cs typeface="Arial" pitchFamily="34" charset="0"/>
            </a:endParaRPr>
          </a:p>
        </p:txBody>
      </p:sp>
      <p:sp>
        <p:nvSpPr>
          <p:cNvPr id="58" name="TextBox 57"/>
          <p:cNvSpPr txBox="1"/>
          <p:nvPr/>
        </p:nvSpPr>
        <p:spPr>
          <a:xfrm>
            <a:off x="7924800" y="3810000"/>
            <a:ext cx="753732"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9.0</a:t>
            </a:r>
            <a:endParaRPr lang="en-US" sz="3200" dirty="0">
              <a:solidFill>
                <a:prstClr val="black"/>
              </a:solidFill>
              <a:latin typeface="Arial" pitchFamily="34" charset="0"/>
              <a:cs typeface="Arial" pitchFamily="34" charset="0"/>
            </a:endParaRPr>
          </a:p>
        </p:txBody>
      </p:sp>
      <p:sp>
        <p:nvSpPr>
          <p:cNvPr id="51" name="Freeform 50"/>
          <p:cNvSpPr/>
          <p:nvPr/>
        </p:nvSpPr>
        <p:spPr>
          <a:xfrm>
            <a:off x="4106779" y="3982453"/>
            <a:ext cx="770021" cy="1503947"/>
          </a:xfrm>
          <a:custGeom>
            <a:avLst/>
            <a:gdLst>
              <a:gd name="connsiteX0" fmla="*/ 0 w 770021"/>
              <a:gd name="connsiteY0" fmla="*/ 0 h 1732547"/>
              <a:gd name="connsiteX1" fmla="*/ 770021 w 770021"/>
              <a:gd name="connsiteY1" fmla="*/ 0 h 1732547"/>
              <a:gd name="connsiteX2" fmla="*/ 770021 w 770021"/>
              <a:gd name="connsiteY2" fmla="*/ 1732547 h 1732547"/>
              <a:gd name="connsiteX3" fmla="*/ 72189 w 770021"/>
              <a:gd name="connsiteY3" fmla="*/ 1732547 h 1732547"/>
            </a:gdLst>
            <a:ahLst/>
            <a:cxnLst>
              <a:cxn ang="0">
                <a:pos x="connsiteX0" y="connsiteY0"/>
              </a:cxn>
              <a:cxn ang="0">
                <a:pos x="connsiteX1" y="connsiteY1"/>
              </a:cxn>
              <a:cxn ang="0">
                <a:pos x="connsiteX2" y="connsiteY2"/>
              </a:cxn>
              <a:cxn ang="0">
                <a:pos x="connsiteX3" y="connsiteY3"/>
              </a:cxn>
            </a:cxnLst>
            <a:rect l="l" t="t" r="r" b="b"/>
            <a:pathLst>
              <a:path w="770021" h="1732547">
                <a:moveTo>
                  <a:pt x="0" y="0"/>
                </a:moveTo>
                <a:lnTo>
                  <a:pt x="770021" y="0"/>
                </a:lnTo>
                <a:lnTo>
                  <a:pt x="770021" y="1732547"/>
                </a:lnTo>
                <a:lnTo>
                  <a:pt x="72189" y="1732547"/>
                </a:lnTo>
              </a:path>
            </a:pathLst>
          </a:custGeom>
          <a:noFill/>
          <a:ln w="5715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1" name="Freeform 60"/>
          <p:cNvSpPr/>
          <p:nvPr/>
        </p:nvSpPr>
        <p:spPr>
          <a:xfrm flipH="1">
            <a:off x="2791325" y="4211053"/>
            <a:ext cx="1227221" cy="1503947"/>
          </a:xfrm>
          <a:custGeom>
            <a:avLst/>
            <a:gdLst>
              <a:gd name="connsiteX0" fmla="*/ 0 w 770021"/>
              <a:gd name="connsiteY0" fmla="*/ 0 h 1732547"/>
              <a:gd name="connsiteX1" fmla="*/ 770021 w 770021"/>
              <a:gd name="connsiteY1" fmla="*/ 0 h 1732547"/>
              <a:gd name="connsiteX2" fmla="*/ 770021 w 770021"/>
              <a:gd name="connsiteY2" fmla="*/ 1732547 h 1732547"/>
              <a:gd name="connsiteX3" fmla="*/ 72189 w 770021"/>
              <a:gd name="connsiteY3" fmla="*/ 1732547 h 1732547"/>
            </a:gdLst>
            <a:ahLst/>
            <a:cxnLst>
              <a:cxn ang="0">
                <a:pos x="connsiteX0" y="connsiteY0"/>
              </a:cxn>
              <a:cxn ang="0">
                <a:pos x="connsiteX1" y="connsiteY1"/>
              </a:cxn>
              <a:cxn ang="0">
                <a:pos x="connsiteX2" y="connsiteY2"/>
              </a:cxn>
              <a:cxn ang="0">
                <a:pos x="connsiteX3" y="connsiteY3"/>
              </a:cxn>
            </a:cxnLst>
            <a:rect l="l" t="t" r="r" b="b"/>
            <a:pathLst>
              <a:path w="770021" h="1732547">
                <a:moveTo>
                  <a:pt x="0" y="0"/>
                </a:moveTo>
                <a:lnTo>
                  <a:pt x="770021" y="0"/>
                </a:lnTo>
                <a:lnTo>
                  <a:pt x="770021" y="1732547"/>
                </a:lnTo>
                <a:lnTo>
                  <a:pt x="72189" y="1732547"/>
                </a:lnTo>
              </a:path>
            </a:pathLst>
          </a:custGeom>
          <a:noFill/>
          <a:ln w="57150">
            <a:solidFill>
              <a:srgbClr val="0070C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4" name="Freeform 63"/>
          <p:cNvSpPr/>
          <p:nvPr/>
        </p:nvSpPr>
        <p:spPr>
          <a:xfrm>
            <a:off x="505326" y="1419726"/>
            <a:ext cx="2430379" cy="3248527"/>
          </a:xfrm>
          <a:custGeom>
            <a:avLst/>
            <a:gdLst>
              <a:gd name="connsiteX0" fmla="*/ 2430379 w 2430379"/>
              <a:gd name="connsiteY0" fmla="*/ 0 h 3248527"/>
              <a:gd name="connsiteX1" fmla="*/ 0 w 2430379"/>
              <a:gd name="connsiteY1" fmla="*/ 0 h 3248527"/>
              <a:gd name="connsiteX2" fmla="*/ 48127 w 2430379"/>
              <a:gd name="connsiteY2" fmla="*/ 3224463 h 3248527"/>
              <a:gd name="connsiteX3" fmla="*/ 2261937 w 2430379"/>
              <a:gd name="connsiteY3" fmla="*/ 3248527 h 3248527"/>
            </a:gdLst>
            <a:ahLst/>
            <a:cxnLst>
              <a:cxn ang="0">
                <a:pos x="connsiteX0" y="connsiteY0"/>
              </a:cxn>
              <a:cxn ang="0">
                <a:pos x="connsiteX1" y="connsiteY1"/>
              </a:cxn>
              <a:cxn ang="0">
                <a:pos x="connsiteX2" y="connsiteY2"/>
              </a:cxn>
              <a:cxn ang="0">
                <a:pos x="connsiteX3" y="connsiteY3"/>
              </a:cxn>
            </a:cxnLst>
            <a:rect l="l" t="t" r="r" b="b"/>
            <a:pathLst>
              <a:path w="2430379" h="3248527">
                <a:moveTo>
                  <a:pt x="2430379" y="0"/>
                </a:moveTo>
                <a:lnTo>
                  <a:pt x="0" y="0"/>
                </a:lnTo>
                <a:lnTo>
                  <a:pt x="48127" y="3224463"/>
                </a:lnTo>
                <a:lnTo>
                  <a:pt x="2261937" y="3248527"/>
                </a:lnTo>
              </a:path>
            </a:pathLst>
          </a:custGeom>
          <a:ln w="76200">
            <a:solidFill>
              <a:srgbClr val="0070C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9" name="TextBox 68"/>
          <p:cNvSpPr txBox="1"/>
          <p:nvPr/>
        </p:nvSpPr>
        <p:spPr>
          <a:xfrm>
            <a:off x="2696293" y="2133600"/>
            <a:ext cx="981359"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1.80</a:t>
            </a:r>
            <a:endParaRPr lang="en-US" sz="3200" dirty="0">
              <a:solidFill>
                <a:prstClr val="black"/>
              </a:solidFill>
              <a:latin typeface="Arial" pitchFamily="34" charset="0"/>
              <a:cs typeface="Arial" pitchFamily="34" charset="0"/>
            </a:endParaRPr>
          </a:p>
        </p:txBody>
      </p:sp>
      <p:sp>
        <p:nvSpPr>
          <p:cNvPr id="70" name="Freeform 69"/>
          <p:cNvSpPr/>
          <p:nvPr/>
        </p:nvSpPr>
        <p:spPr>
          <a:xfrm>
            <a:off x="764275" y="2838734"/>
            <a:ext cx="423080" cy="1815153"/>
          </a:xfrm>
          <a:custGeom>
            <a:avLst/>
            <a:gdLst>
              <a:gd name="connsiteX0" fmla="*/ 423080 w 423080"/>
              <a:gd name="connsiteY0" fmla="*/ 0 h 1815153"/>
              <a:gd name="connsiteX1" fmla="*/ 0 w 423080"/>
              <a:gd name="connsiteY1" fmla="*/ 13648 h 1815153"/>
              <a:gd name="connsiteX2" fmla="*/ 0 w 423080"/>
              <a:gd name="connsiteY2" fmla="*/ 1815153 h 1815153"/>
            </a:gdLst>
            <a:ahLst/>
            <a:cxnLst>
              <a:cxn ang="0">
                <a:pos x="connsiteX0" y="connsiteY0"/>
              </a:cxn>
              <a:cxn ang="0">
                <a:pos x="connsiteX1" y="connsiteY1"/>
              </a:cxn>
              <a:cxn ang="0">
                <a:pos x="connsiteX2" y="connsiteY2"/>
              </a:cxn>
            </a:cxnLst>
            <a:rect l="l" t="t" r="r" b="b"/>
            <a:pathLst>
              <a:path w="423080" h="1815153">
                <a:moveTo>
                  <a:pt x="423080" y="0"/>
                </a:moveTo>
                <a:lnTo>
                  <a:pt x="0" y="13648"/>
                </a:lnTo>
                <a:lnTo>
                  <a:pt x="0" y="1815153"/>
                </a:ln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1" name="Freeform 70"/>
          <p:cNvSpPr/>
          <p:nvPr/>
        </p:nvSpPr>
        <p:spPr>
          <a:xfrm>
            <a:off x="1774209" y="2838734"/>
            <a:ext cx="3562066" cy="1569493"/>
          </a:xfrm>
          <a:custGeom>
            <a:avLst/>
            <a:gdLst>
              <a:gd name="connsiteX0" fmla="*/ 0 w 3562066"/>
              <a:gd name="connsiteY0" fmla="*/ 0 h 1569493"/>
              <a:gd name="connsiteX1" fmla="*/ 3562066 w 3562066"/>
              <a:gd name="connsiteY1" fmla="*/ 1119117 h 1569493"/>
              <a:gd name="connsiteX2" fmla="*/ 3562066 w 3562066"/>
              <a:gd name="connsiteY2" fmla="*/ 1569493 h 1569493"/>
            </a:gdLst>
            <a:ahLst/>
            <a:cxnLst>
              <a:cxn ang="0">
                <a:pos x="connsiteX0" y="connsiteY0"/>
              </a:cxn>
              <a:cxn ang="0">
                <a:pos x="connsiteX1" y="connsiteY1"/>
              </a:cxn>
              <a:cxn ang="0">
                <a:pos x="connsiteX2" y="connsiteY2"/>
              </a:cxn>
            </a:cxnLst>
            <a:rect l="l" t="t" r="r" b="b"/>
            <a:pathLst>
              <a:path w="3562066" h="1569493">
                <a:moveTo>
                  <a:pt x="0" y="0"/>
                </a:moveTo>
                <a:lnTo>
                  <a:pt x="3562066" y="1119117"/>
                </a:lnTo>
                <a:lnTo>
                  <a:pt x="3562066" y="1569493"/>
                </a:lnTo>
              </a:path>
            </a:pathLst>
          </a:cu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2" name="TextBox 71"/>
          <p:cNvSpPr txBox="1"/>
          <p:nvPr/>
        </p:nvSpPr>
        <p:spPr>
          <a:xfrm>
            <a:off x="7924800" y="3072825"/>
            <a:ext cx="753732"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9.0</a:t>
            </a:r>
            <a:endParaRPr lang="en-US" sz="32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1800000">
                                      <p:cBhvr>
                                        <p:cTn id="11" dur="1000" fill="hold"/>
                                        <p:tgtEl>
                                          <p:spTgt spid="3"/>
                                        </p:tgtEl>
                                        <p:attrNameLst>
                                          <p:attrName>r</p:attrName>
                                        </p:attrNameLst>
                                      </p:cBhvr>
                                    </p:animRot>
                                  </p:childTnLst>
                                </p:cTn>
                              </p:par>
                            </p:childTnLst>
                          </p:cTn>
                        </p:par>
                        <p:par>
                          <p:cTn id="12" fill="hold">
                            <p:stCondLst>
                              <p:cond delay="1000"/>
                            </p:stCondLst>
                            <p:childTnLst>
                              <p:par>
                                <p:cTn id="13" presetID="1" presetClass="exit"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hidden"/>
                                      </p:to>
                                    </p:set>
                                  </p:childTnLst>
                                </p:cTn>
                              </p:par>
                              <p:par>
                                <p:cTn id="15" presetID="9"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dissolve">
                                      <p:cBhvr>
                                        <p:cTn id="17" dur="500"/>
                                        <p:tgtEl>
                                          <p:spTgt spid="69"/>
                                        </p:tgtEl>
                                      </p:cBhvr>
                                    </p:animEffec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10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10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lide(fromBottom)">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barn(outVertical)">
                                      <p:cBhvr>
                                        <p:cTn id="41" dur="500"/>
                                        <p:tgtEl>
                                          <p:spTgt spid="7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left)">
                                      <p:cBhvr>
                                        <p:cTn id="46" dur="1000"/>
                                        <p:tgtEl>
                                          <p:spTgt spid="71"/>
                                        </p:tgtEl>
                                      </p:cBhvr>
                                    </p:animEffec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left)">
                                      <p:cBhvr>
                                        <p:cTn id="54" dur="10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3" grpId="0"/>
      <p:bldP spid="41" grpId="0"/>
      <p:bldP spid="48" grpId="0"/>
      <p:bldP spid="50" grpId="0"/>
      <p:bldP spid="58" grpId="0"/>
      <p:bldP spid="69" grpId="0"/>
      <p:bldP spid="70" grpId="0" animBg="1"/>
      <p:bldP spid="71" grpId="0" animBg="1"/>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9" name="Picture 28" descr="Bulb_Clear.png"/>
          <p:cNvPicPr>
            <a:picLocks noChangeAspect="1"/>
          </p:cNvPicPr>
          <p:nvPr/>
        </p:nvPicPr>
        <p:blipFill>
          <a:blip r:embed="rId3" cstate="print"/>
          <a:stretch>
            <a:fillRect/>
          </a:stretch>
        </p:blipFill>
        <p:spPr>
          <a:xfrm>
            <a:off x="3579911" y="2919663"/>
            <a:ext cx="841179" cy="1310532"/>
          </a:xfrm>
          <a:prstGeom prst="rect">
            <a:avLst/>
          </a:prstGeom>
        </p:spPr>
      </p:pic>
      <p:sp>
        <p:nvSpPr>
          <p:cNvPr id="45" name="Frame 44"/>
          <p:cNvSpPr/>
          <p:nvPr/>
        </p:nvSpPr>
        <p:spPr>
          <a:xfrm>
            <a:off x="0" y="0"/>
            <a:ext cx="9144000" cy="6858000"/>
          </a:xfrm>
          <a:prstGeom prst="frame">
            <a:avLst>
              <a:gd name="adj1" fmla="val 232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7" name="TextBox 56"/>
          <p:cNvSpPr txBox="1"/>
          <p:nvPr/>
        </p:nvSpPr>
        <p:spPr>
          <a:xfrm>
            <a:off x="1447800" y="376989"/>
            <a:ext cx="6654386" cy="707886"/>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4000" dirty="0" err="1" smtClean="0">
                <a:solidFill>
                  <a:prstClr val="white"/>
                </a:solidFill>
                <a:latin typeface="NikoshBAN" pitchFamily="2" charset="0"/>
                <a:cs typeface="NikoshBAN" pitchFamily="2" charset="0"/>
              </a:rPr>
              <a:t>তড়ি</a:t>
            </a:r>
            <a:r>
              <a:rPr lang="en-US" sz="4000" dirty="0" smtClean="0">
                <a:solidFill>
                  <a:prstClr val="white"/>
                </a:solidFill>
                <a:latin typeface="NikoshBAN" pitchFamily="2" charset="0"/>
                <a:cs typeface="NikoshBAN" pitchFamily="2" charset="0"/>
              </a:rPr>
              <a:t>ৎ </a:t>
            </a:r>
            <a:r>
              <a:rPr lang="en-US" sz="4000" dirty="0" err="1" smtClean="0">
                <a:solidFill>
                  <a:prstClr val="white"/>
                </a:solidFill>
                <a:latin typeface="NikoshBAN" pitchFamily="2" charset="0"/>
                <a:cs typeface="NikoshBAN" pitchFamily="2" charset="0"/>
              </a:rPr>
              <a:t>বর্তনীতে</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রোধের</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সমান্তরাল</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সন্নিবেশ</a:t>
            </a:r>
            <a:endParaRPr lang="en-US" sz="4000" dirty="0">
              <a:solidFill>
                <a:prstClr val="white"/>
              </a:solidFill>
              <a:latin typeface="NikoshBAN" pitchFamily="2" charset="0"/>
              <a:cs typeface="NikoshBAN" pitchFamily="2" charset="0"/>
            </a:endParaRPr>
          </a:p>
        </p:txBody>
      </p:sp>
      <p:grpSp>
        <p:nvGrpSpPr>
          <p:cNvPr id="2" name="Group 19"/>
          <p:cNvGrpSpPr/>
          <p:nvPr/>
        </p:nvGrpSpPr>
        <p:grpSpPr>
          <a:xfrm>
            <a:off x="4012004" y="1371601"/>
            <a:ext cx="1887582" cy="1447800"/>
            <a:chOff x="4364829" y="1524001"/>
            <a:chExt cx="1887582" cy="1447800"/>
          </a:xfrm>
        </p:grpSpPr>
        <p:pic>
          <p:nvPicPr>
            <p:cNvPr id="19" name="Picture 18" descr="battary_final.png"/>
            <p:cNvPicPr>
              <a:picLocks noChangeAspect="1"/>
            </p:cNvPicPr>
            <p:nvPr/>
          </p:nvPicPr>
          <p:blipFill>
            <a:blip r:embed="rId4" cstate="print"/>
            <a:stretch>
              <a:fillRect/>
            </a:stretch>
          </p:blipFill>
          <p:spPr>
            <a:xfrm flipH="1">
              <a:off x="4364829" y="1524001"/>
              <a:ext cx="1121571" cy="1447800"/>
            </a:xfrm>
            <a:prstGeom prst="rect">
              <a:avLst/>
            </a:prstGeom>
          </p:spPr>
        </p:pic>
        <p:sp>
          <p:nvSpPr>
            <p:cNvPr id="18" name="Freeform 17"/>
            <p:cNvSpPr/>
            <p:nvPr/>
          </p:nvSpPr>
          <p:spPr>
            <a:xfrm flipV="1">
              <a:off x="5257800" y="1648326"/>
              <a:ext cx="994611" cy="1284144"/>
            </a:xfrm>
            <a:custGeom>
              <a:avLst/>
              <a:gdLst>
                <a:gd name="connsiteX0" fmla="*/ 0 w 2334127"/>
                <a:gd name="connsiteY0" fmla="*/ 770021 h 770021"/>
                <a:gd name="connsiteX1" fmla="*/ 2334127 w 2334127"/>
                <a:gd name="connsiteY1" fmla="*/ 770021 h 770021"/>
                <a:gd name="connsiteX2" fmla="*/ 2334127 w 2334127"/>
                <a:gd name="connsiteY2" fmla="*/ 0 h 770021"/>
              </a:gdLst>
              <a:ahLst/>
              <a:cxnLst>
                <a:cxn ang="0">
                  <a:pos x="connsiteX0" y="connsiteY0"/>
                </a:cxn>
                <a:cxn ang="0">
                  <a:pos x="connsiteX1" y="connsiteY1"/>
                </a:cxn>
                <a:cxn ang="0">
                  <a:pos x="connsiteX2" y="connsiteY2"/>
                </a:cxn>
              </a:cxnLst>
              <a:rect l="l" t="t" r="r" b="b"/>
              <a:pathLst>
                <a:path w="2334127" h="770021">
                  <a:moveTo>
                    <a:pt x="0" y="770021"/>
                  </a:moveTo>
                  <a:lnTo>
                    <a:pt x="2334127" y="770021"/>
                  </a:lnTo>
                  <a:lnTo>
                    <a:pt x="2334127" y="0"/>
                  </a:lnTo>
                </a:path>
              </a:pathLst>
            </a:cu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pic>
        <p:nvPicPr>
          <p:cNvPr id="25" name="Picture 24" descr="Bulb.png"/>
          <p:cNvPicPr>
            <a:picLocks noChangeAspect="1"/>
          </p:cNvPicPr>
          <p:nvPr/>
        </p:nvPicPr>
        <p:blipFill>
          <a:blip r:embed="rId5" cstate="print"/>
          <a:stretch>
            <a:fillRect/>
          </a:stretch>
        </p:blipFill>
        <p:spPr>
          <a:xfrm>
            <a:off x="3585411" y="2895600"/>
            <a:ext cx="841179" cy="1310532"/>
          </a:xfrm>
          <a:prstGeom prst="rect">
            <a:avLst/>
          </a:prstGeom>
        </p:spPr>
      </p:pic>
      <p:cxnSp>
        <p:nvCxnSpPr>
          <p:cNvPr id="39" name="Straight Connector 38"/>
          <p:cNvCxnSpPr/>
          <p:nvPr/>
        </p:nvCxnSpPr>
        <p:spPr>
          <a:xfrm rot="10800000">
            <a:off x="3429000" y="1447800"/>
            <a:ext cx="914400" cy="1588"/>
          </a:xfrm>
          <a:prstGeom prst="line">
            <a:avLst/>
          </a:prstGeom>
          <a:ln w="762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34" name="Picture 33" descr="ameter_final.psd.png"/>
          <p:cNvPicPr>
            <a:picLocks noChangeAspect="1"/>
          </p:cNvPicPr>
          <p:nvPr/>
        </p:nvPicPr>
        <p:blipFill>
          <a:blip r:embed="rId6" cstate="print"/>
          <a:stretch>
            <a:fillRect/>
          </a:stretch>
        </p:blipFill>
        <p:spPr>
          <a:xfrm>
            <a:off x="2514600" y="1219200"/>
            <a:ext cx="1335224" cy="1638056"/>
          </a:xfrm>
          <a:prstGeom prst="rect">
            <a:avLst/>
          </a:prstGeom>
        </p:spPr>
      </p:pic>
      <p:sp>
        <p:nvSpPr>
          <p:cNvPr id="30" name="Freeform 29"/>
          <p:cNvSpPr/>
          <p:nvPr/>
        </p:nvSpPr>
        <p:spPr>
          <a:xfrm>
            <a:off x="4876800" y="3352801"/>
            <a:ext cx="1022786" cy="1066800"/>
          </a:xfrm>
          <a:custGeom>
            <a:avLst/>
            <a:gdLst>
              <a:gd name="connsiteX0" fmla="*/ 0 w 2334127"/>
              <a:gd name="connsiteY0" fmla="*/ 770021 h 770021"/>
              <a:gd name="connsiteX1" fmla="*/ 2334127 w 2334127"/>
              <a:gd name="connsiteY1" fmla="*/ 770021 h 770021"/>
              <a:gd name="connsiteX2" fmla="*/ 2334127 w 2334127"/>
              <a:gd name="connsiteY2" fmla="*/ 0 h 770021"/>
            </a:gdLst>
            <a:ahLst/>
            <a:cxnLst>
              <a:cxn ang="0">
                <a:pos x="connsiteX0" y="connsiteY0"/>
              </a:cxn>
              <a:cxn ang="0">
                <a:pos x="connsiteX1" y="connsiteY1"/>
              </a:cxn>
              <a:cxn ang="0">
                <a:pos x="connsiteX2" y="connsiteY2"/>
              </a:cxn>
            </a:cxnLst>
            <a:rect l="l" t="t" r="r" b="b"/>
            <a:pathLst>
              <a:path w="2334127" h="770021">
                <a:moveTo>
                  <a:pt x="0" y="770021"/>
                </a:moveTo>
                <a:lnTo>
                  <a:pt x="2334127" y="770021"/>
                </a:lnTo>
                <a:lnTo>
                  <a:pt x="2334127" y="0"/>
                </a:lnTo>
              </a:path>
            </a:pathLst>
          </a:cu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3" name="Group 43"/>
          <p:cNvGrpSpPr/>
          <p:nvPr/>
        </p:nvGrpSpPr>
        <p:grpSpPr>
          <a:xfrm>
            <a:off x="5891463" y="2667000"/>
            <a:ext cx="1588" cy="1423737"/>
            <a:chOff x="6553200" y="2819400"/>
            <a:chExt cx="1588" cy="1423737"/>
          </a:xfrm>
        </p:grpSpPr>
        <p:cxnSp>
          <p:nvCxnSpPr>
            <p:cNvPr id="42" name="Straight Connector 41"/>
            <p:cNvCxnSpPr/>
            <p:nvPr/>
          </p:nvCxnSpPr>
          <p:spPr>
            <a:xfrm rot="16200000" flipV="1">
              <a:off x="6211094" y="3161506"/>
              <a:ext cx="685800" cy="1588"/>
            </a:xfrm>
            <a:prstGeom prst="line">
              <a:avLst/>
            </a:prstGeom>
            <a:ln w="76200">
              <a:solidFill>
                <a:schemeClr val="tx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211094" y="3899443"/>
              <a:ext cx="685800" cy="1588"/>
            </a:xfrm>
            <a:prstGeom prst="line">
              <a:avLst/>
            </a:prstGeom>
            <a:ln w="76200">
              <a:no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2584985" y="1625025"/>
            <a:ext cx="1225015" cy="523220"/>
          </a:xfrm>
          <a:prstGeom prst="rect">
            <a:avLst/>
          </a:prstGeom>
          <a:noFill/>
        </p:spPr>
        <p:txBody>
          <a:bodyPr wrap="none" rtlCol="0">
            <a:spAutoFit/>
          </a:bodyPr>
          <a:lstStyle/>
          <a:p>
            <a:r>
              <a:rPr lang="en-US" sz="2800" dirty="0" err="1" smtClean="0">
                <a:solidFill>
                  <a:prstClr val="white"/>
                </a:solidFill>
                <a:latin typeface="NikoshBAN" pitchFamily="2" charset="0"/>
                <a:cs typeface="NikoshBAN" pitchFamily="2" charset="0"/>
              </a:rPr>
              <a:t>অ্যামিটার</a:t>
            </a:r>
            <a:endParaRPr lang="en-US" sz="2800" dirty="0">
              <a:solidFill>
                <a:prstClr val="white"/>
              </a:solidFill>
              <a:latin typeface="NikoshBAN" pitchFamily="2" charset="0"/>
              <a:cs typeface="NikoshBAN" pitchFamily="2" charset="0"/>
            </a:endParaRPr>
          </a:p>
        </p:txBody>
      </p:sp>
      <p:sp>
        <p:nvSpPr>
          <p:cNvPr id="55" name="TextBox 54"/>
          <p:cNvSpPr txBox="1"/>
          <p:nvPr/>
        </p:nvSpPr>
        <p:spPr>
          <a:xfrm>
            <a:off x="4090737" y="1728537"/>
            <a:ext cx="981359" cy="954107"/>
          </a:xfrm>
          <a:prstGeom prst="rect">
            <a:avLst/>
          </a:prstGeom>
          <a:noFill/>
        </p:spPr>
        <p:txBody>
          <a:bodyPr wrap="none" rtlCol="0">
            <a:spAutoFit/>
          </a:bodyPr>
          <a:lstStyle/>
          <a:p>
            <a:r>
              <a:rPr lang="en-US" sz="2800" dirty="0" err="1" smtClean="0">
                <a:solidFill>
                  <a:prstClr val="white"/>
                </a:solidFill>
                <a:latin typeface="NikoshBAN" pitchFamily="2" charset="0"/>
                <a:cs typeface="NikoshBAN" pitchFamily="2" charset="0"/>
              </a:rPr>
              <a:t>ব্যাটারি</a:t>
            </a:r>
            <a:endParaRPr lang="en-US" sz="2800" dirty="0" smtClean="0">
              <a:solidFill>
                <a:prstClr val="white"/>
              </a:solidFill>
              <a:latin typeface="NikoshBAN" pitchFamily="2" charset="0"/>
              <a:cs typeface="NikoshBAN" pitchFamily="2" charset="0"/>
            </a:endParaRPr>
          </a:p>
          <a:p>
            <a:r>
              <a:rPr lang="en-US" sz="2800" dirty="0" smtClean="0">
                <a:solidFill>
                  <a:prstClr val="white"/>
                </a:solidFill>
                <a:latin typeface="NikoshBAN" pitchFamily="2" charset="0"/>
                <a:cs typeface="NikoshBAN" pitchFamily="2" charset="0"/>
              </a:rPr>
              <a:t>  </a:t>
            </a:r>
            <a:r>
              <a:rPr lang="en-US" sz="2800" dirty="0" smtClean="0">
                <a:solidFill>
                  <a:prstClr val="white"/>
                </a:solidFill>
                <a:latin typeface="Arial" pitchFamily="34" charset="0"/>
                <a:cs typeface="Arial" pitchFamily="34" charset="0"/>
              </a:rPr>
              <a:t>9 V</a:t>
            </a:r>
            <a:endParaRPr lang="en-US" sz="2800" dirty="0">
              <a:solidFill>
                <a:prstClr val="white"/>
              </a:solidFill>
              <a:latin typeface="NikoshBAN" pitchFamily="2" charset="0"/>
              <a:cs typeface="NikoshBAN" pitchFamily="2" charset="0"/>
            </a:endParaRPr>
          </a:p>
        </p:txBody>
      </p:sp>
      <p:grpSp>
        <p:nvGrpSpPr>
          <p:cNvPr id="4" name="Group 63"/>
          <p:cNvGrpSpPr/>
          <p:nvPr/>
        </p:nvGrpSpPr>
        <p:grpSpPr>
          <a:xfrm>
            <a:off x="6296526" y="1447800"/>
            <a:ext cx="2338137" cy="3048794"/>
            <a:chOff x="6296526" y="1600200"/>
            <a:chExt cx="2338137" cy="3048794"/>
          </a:xfrm>
        </p:grpSpPr>
        <p:sp>
          <p:nvSpPr>
            <p:cNvPr id="56" name="Rectangle 55"/>
            <p:cNvSpPr/>
            <p:nvPr/>
          </p:nvSpPr>
          <p:spPr>
            <a:xfrm>
              <a:off x="6324600" y="1600200"/>
              <a:ext cx="2286000" cy="3048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9" name="Straight Connector 58"/>
            <p:cNvCxnSpPr/>
            <p:nvPr/>
          </p:nvCxnSpPr>
          <p:spPr>
            <a:xfrm rot="5400000">
              <a:off x="6400006" y="3124200"/>
              <a:ext cx="3048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300537" y="31623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00537" y="23622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296526" y="3962400"/>
              <a:ext cx="233412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6318936" y="1624263"/>
            <a:ext cx="1425390" cy="461665"/>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বাল্বের</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সংখ্যা</a:t>
            </a:r>
            <a:endParaRPr lang="en-US" sz="2400" dirty="0">
              <a:solidFill>
                <a:prstClr val="black"/>
              </a:solidFill>
              <a:latin typeface="NikoshBAN" pitchFamily="2" charset="0"/>
              <a:cs typeface="NikoshBAN" pitchFamily="2" charset="0"/>
            </a:endParaRPr>
          </a:p>
        </p:txBody>
      </p:sp>
      <p:sp>
        <p:nvSpPr>
          <p:cNvPr id="66" name="TextBox 65"/>
          <p:cNvSpPr txBox="1"/>
          <p:nvPr/>
        </p:nvSpPr>
        <p:spPr>
          <a:xfrm>
            <a:off x="6319129" y="2286000"/>
            <a:ext cx="1681871" cy="523220"/>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তড়ি</a:t>
            </a:r>
            <a:r>
              <a:rPr lang="en-US" sz="2400" dirty="0" smtClean="0">
                <a:solidFill>
                  <a:prstClr val="black"/>
                </a:solidFill>
                <a:latin typeface="NikoshBAN" pitchFamily="2" charset="0"/>
                <a:cs typeface="NikoshBAN" pitchFamily="2" charset="0"/>
              </a:rPr>
              <a:t>ৎ </a:t>
            </a:r>
            <a:r>
              <a:rPr lang="en-US" sz="2400" dirty="0" err="1" smtClean="0">
                <a:solidFill>
                  <a:prstClr val="black"/>
                </a:solidFill>
                <a:latin typeface="NikoshBAN" pitchFamily="2" charset="0"/>
                <a:cs typeface="NikoshBAN" pitchFamily="2" charset="0"/>
              </a:rPr>
              <a:t>প্রবাহ</a:t>
            </a:r>
            <a:r>
              <a:rPr lang="en-US" sz="2400" dirty="0" smtClean="0">
                <a:solidFill>
                  <a:prstClr val="black"/>
                </a:solidFill>
                <a:latin typeface="NikoshBAN" pitchFamily="2" charset="0"/>
                <a:cs typeface="NikoshBAN" pitchFamily="2" charset="0"/>
              </a:rPr>
              <a:t> </a:t>
            </a:r>
            <a:r>
              <a:rPr lang="en-US" sz="2400" dirty="0" smtClean="0">
                <a:solidFill>
                  <a:prstClr val="black"/>
                </a:solidFill>
                <a:latin typeface="Arial" pitchFamily="34" charset="0"/>
                <a:cs typeface="Arial" pitchFamily="34" charset="0"/>
              </a:rPr>
              <a:t>(</a:t>
            </a:r>
            <a:r>
              <a:rPr lang="en-US" sz="2800" b="1" dirty="0" smtClean="0">
                <a:solidFill>
                  <a:prstClr val="black"/>
                </a:solidFill>
                <a:latin typeface="Arial" pitchFamily="34" charset="0"/>
                <a:cs typeface="Arial" pitchFamily="34" charset="0"/>
              </a:rPr>
              <a:t>I</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p:txBody>
      </p:sp>
      <p:sp>
        <p:nvSpPr>
          <p:cNvPr id="67" name="TextBox 66"/>
          <p:cNvSpPr txBox="1"/>
          <p:nvPr/>
        </p:nvSpPr>
        <p:spPr>
          <a:xfrm>
            <a:off x="6272463" y="3200400"/>
            <a:ext cx="1747594" cy="523220"/>
          </a:xfrm>
          <a:prstGeom prst="rect">
            <a:avLst/>
          </a:prstGeom>
          <a:noFill/>
        </p:spPr>
        <p:txBody>
          <a:bodyPr wrap="none" rtlCol="0">
            <a:spAutoFit/>
          </a:bodyPr>
          <a:lstStyle/>
          <a:p>
            <a:r>
              <a:rPr lang="en-US" sz="2400" spc="-150" dirty="0" err="1" smtClean="0">
                <a:solidFill>
                  <a:prstClr val="black"/>
                </a:solidFill>
                <a:latin typeface="NikoshBAN" pitchFamily="2" charset="0"/>
                <a:cs typeface="NikoshBAN" pitchFamily="2" charset="0"/>
              </a:rPr>
              <a:t>বিভব</a:t>
            </a:r>
            <a:r>
              <a:rPr lang="en-US" sz="2400" spc="-150" dirty="0" smtClean="0">
                <a:solidFill>
                  <a:prstClr val="black"/>
                </a:solidFill>
                <a:latin typeface="NikoshBAN" pitchFamily="2" charset="0"/>
                <a:cs typeface="NikoshBAN" pitchFamily="2" charset="0"/>
              </a:rPr>
              <a:t> </a:t>
            </a:r>
            <a:r>
              <a:rPr lang="en-US" sz="2400" spc="-150" dirty="0" err="1" smtClean="0">
                <a:solidFill>
                  <a:prstClr val="black"/>
                </a:solidFill>
                <a:latin typeface="NikoshBAN" pitchFamily="2" charset="0"/>
                <a:cs typeface="NikoshBAN" pitchFamily="2" charset="0"/>
              </a:rPr>
              <a:t>পার্থক্য</a:t>
            </a:r>
            <a:r>
              <a:rPr lang="en-US" sz="2400" spc="-150" dirty="0" smtClean="0">
                <a:solidFill>
                  <a:prstClr val="black"/>
                </a:solidFill>
                <a:latin typeface="NikoshBAN" pitchFamily="2" charset="0"/>
                <a:cs typeface="NikoshBAN" pitchFamily="2" charset="0"/>
              </a:rPr>
              <a:t> </a:t>
            </a:r>
            <a:r>
              <a:rPr lang="en-US" sz="2400" spc="-150" dirty="0" smtClean="0">
                <a:solidFill>
                  <a:prstClr val="black"/>
                </a:solidFill>
                <a:latin typeface="Arial" pitchFamily="34" charset="0"/>
                <a:cs typeface="Arial" pitchFamily="34" charset="0"/>
              </a:rPr>
              <a:t>(</a:t>
            </a:r>
            <a:r>
              <a:rPr lang="en-US" sz="2800" b="1" spc="-150" dirty="0" smtClean="0">
                <a:solidFill>
                  <a:prstClr val="black"/>
                </a:solidFill>
                <a:latin typeface="Arial" pitchFamily="34" charset="0"/>
                <a:cs typeface="Arial" pitchFamily="34" charset="0"/>
              </a:rPr>
              <a:t>V</a:t>
            </a:r>
            <a:r>
              <a:rPr lang="en-US" sz="2800" spc="-150" dirty="0" smtClean="0">
                <a:solidFill>
                  <a:prstClr val="black"/>
                </a:solidFill>
                <a:latin typeface="Arial" pitchFamily="34" charset="0"/>
                <a:cs typeface="Arial" pitchFamily="34" charset="0"/>
              </a:rPr>
              <a:t>)</a:t>
            </a:r>
            <a:endParaRPr lang="en-US" sz="2800" spc="-150" dirty="0">
              <a:solidFill>
                <a:prstClr val="black"/>
              </a:solidFill>
              <a:latin typeface="Arial" pitchFamily="34" charset="0"/>
              <a:cs typeface="Arial" pitchFamily="34" charset="0"/>
            </a:endParaRPr>
          </a:p>
        </p:txBody>
      </p:sp>
      <p:sp>
        <p:nvSpPr>
          <p:cNvPr id="68" name="TextBox 67"/>
          <p:cNvSpPr txBox="1"/>
          <p:nvPr/>
        </p:nvSpPr>
        <p:spPr>
          <a:xfrm>
            <a:off x="6536908" y="3896380"/>
            <a:ext cx="1159292" cy="523220"/>
          </a:xfrm>
          <a:prstGeom prst="rect">
            <a:avLst/>
          </a:prstGeom>
          <a:noFill/>
        </p:spPr>
        <p:txBody>
          <a:bodyPr wrap="none" rtlCol="0">
            <a:spAutoFit/>
          </a:bodyPr>
          <a:lstStyle/>
          <a:p>
            <a:r>
              <a:rPr lang="en-US" sz="2400" dirty="0" err="1" smtClean="0">
                <a:solidFill>
                  <a:prstClr val="black"/>
                </a:solidFill>
                <a:latin typeface="NikoshBAN" pitchFamily="2" charset="0"/>
                <a:cs typeface="NikoshBAN" pitchFamily="2" charset="0"/>
              </a:rPr>
              <a:t>মোট</a:t>
            </a:r>
            <a:r>
              <a:rPr lang="en-US" sz="2400" dirty="0" smtClean="0">
                <a:solidFill>
                  <a:prstClr val="black"/>
                </a:solidFill>
                <a:latin typeface="NikoshBAN" pitchFamily="2" charset="0"/>
                <a:cs typeface="NikoshBAN" pitchFamily="2" charset="0"/>
              </a:rPr>
              <a:t> </a:t>
            </a:r>
            <a:r>
              <a:rPr lang="en-US" sz="2400" dirty="0" smtClean="0">
                <a:solidFill>
                  <a:prstClr val="black"/>
                </a:solidFill>
                <a:latin typeface="Arial" pitchFamily="34" charset="0"/>
                <a:cs typeface="Arial" pitchFamily="34" charset="0"/>
              </a:rPr>
              <a:t>(</a:t>
            </a:r>
            <a:r>
              <a:rPr lang="en-US" sz="2800" b="1" dirty="0" smtClean="0">
                <a:solidFill>
                  <a:prstClr val="black"/>
                </a:solidFill>
                <a:latin typeface="Arial" pitchFamily="34" charset="0"/>
                <a:cs typeface="Arial" pitchFamily="34" charset="0"/>
              </a:rPr>
              <a:t>V</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p:txBody>
      </p:sp>
      <p:pic>
        <p:nvPicPr>
          <p:cNvPr id="33" name="Picture 32" descr="Bulb_Clear.png"/>
          <p:cNvPicPr>
            <a:picLocks noChangeAspect="1"/>
          </p:cNvPicPr>
          <p:nvPr/>
        </p:nvPicPr>
        <p:blipFill>
          <a:blip r:embed="rId3" cstate="print"/>
          <a:stretch>
            <a:fillRect/>
          </a:stretch>
        </p:blipFill>
        <p:spPr>
          <a:xfrm>
            <a:off x="3576932" y="4432542"/>
            <a:ext cx="841179" cy="1310532"/>
          </a:xfrm>
          <a:prstGeom prst="rect">
            <a:avLst/>
          </a:prstGeom>
        </p:spPr>
      </p:pic>
      <p:pic>
        <p:nvPicPr>
          <p:cNvPr id="32" name="Picture 31" descr="Bulb.png"/>
          <p:cNvPicPr>
            <a:picLocks noChangeAspect="1"/>
          </p:cNvPicPr>
          <p:nvPr/>
        </p:nvPicPr>
        <p:blipFill>
          <a:blip r:embed="rId5" cstate="print"/>
          <a:stretch>
            <a:fillRect/>
          </a:stretch>
        </p:blipFill>
        <p:spPr>
          <a:xfrm>
            <a:off x="3578421" y="4419600"/>
            <a:ext cx="841179" cy="1310532"/>
          </a:xfrm>
          <a:prstGeom prst="rect">
            <a:avLst/>
          </a:prstGeom>
        </p:spPr>
      </p:pic>
      <p:pic>
        <p:nvPicPr>
          <p:cNvPr id="35" name="Picture 34" descr="Voltmeter_final.png"/>
          <p:cNvPicPr>
            <a:picLocks noChangeAspect="1"/>
          </p:cNvPicPr>
          <p:nvPr/>
        </p:nvPicPr>
        <p:blipFill>
          <a:blip r:embed="rId7" cstate="print"/>
          <a:stretch>
            <a:fillRect/>
          </a:stretch>
        </p:blipFill>
        <p:spPr>
          <a:xfrm>
            <a:off x="685800" y="2653352"/>
            <a:ext cx="1583673" cy="1551020"/>
          </a:xfrm>
          <a:prstGeom prst="rect">
            <a:avLst/>
          </a:prstGeom>
        </p:spPr>
      </p:pic>
      <p:sp>
        <p:nvSpPr>
          <p:cNvPr id="40" name="TextBox 39"/>
          <p:cNvSpPr txBox="1"/>
          <p:nvPr/>
        </p:nvSpPr>
        <p:spPr>
          <a:xfrm>
            <a:off x="2691063" y="2157663"/>
            <a:ext cx="981359"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0.90</a:t>
            </a:r>
            <a:endParaRPr lang="en-US" sz="3200" dirty="0">
              <a:solidFill>
                <a:prstClr val="black"/>
              </a:solidFill>
              <a:latin typeface="Arial" pitchFamily="34" charset="0"/>
              <a:cs typeface="Arial" pitchFamily="34" charset="0"/>
            </a:endParaRPr>
          </a:p>
        </p:txBody>
      </p:sp>
      <p:sp>
        <p:nvSpPr>
          <p:cNvPr id="41" name="TextBox 40"/>
          <p:cNvSpPr txBox="1"/>
          <p:nvPr/>
        </p:nvSpPr>
        <p:spPr>
          <a:xfrm>
            <a:off x="1066800" y="3409950"/>
            <a:ext cx="753732"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9.0</a:t>
            </a:r>
            <a:endParaRPr lang="en-US" sz="3200" dirty="0">
              <a:solidFill>
                <a:prstClr val="black"/>
              </a:solidFill>
              <a:latin typeface="Arial" pitchFamily="34" charset="0"/>
              <a:cs typeface="Arial" pitchFamily="34" charset="0"/>
            </a:endParaRPr>
          </a:p>
        </p:txBody>
      </p:sp>
      <p:sp>
        <p:nvSpPr>
          <p:cNvPr id="48" name="TextBox 47"/>
          <p:cNvSpPr txBox="1"/>
          <p:nvPr/>
        </p:nvSpPr>
        <p:spPr>
          <a:xfrm>
            <a:off x="8039100" y="1600200"/>
            <a:ext cx="412292"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2</a:t>
            </a:r>
            <a:endParaRPr lang="en-US" sz="3200" dirty="0">
              <a:solidFill>
                <a:prstClr val="black"/>
              </a:solidFill>
              <a:latin typeface="Arial" pitchFamily="34" charset="0"/>
              <a:cs typeface="Arial" pitchFamily="34" charset="0"/>
            </a:endParaRPr>
          </a:p>
        </p:txBody>
      </p:sp>
      <p:sp>
        <p:nvSpPr>
          <p:cNvPr id="50" name="TextBox 49"/>
          <p:cNvSpPr txBox="1"/>
          <p:nvPr/>
        </p:nvSpPr>
        <p:spPr>
          <a:xfrm>
            <a:off x="7848600" y="2310063"/>
            <a:ext cx="808235" cy="523220"/>
          </a:xfrm>
          <a:prstGeom prst="rect">
            <a:avLst/>
          </a:prstGeom>
          <a:noFill/>
        </p:spPr>
        <p:txBody>
          <a:bodyPr wrap="none" rtlCol="0">
            <a:spAutoFit/>
          </a:bodyPr>
          <a:lstStyle/>
          <a:p>
            <a:r>
              <a:rPr lang="en-US" sz="2800" spc="-150" dirty="0" smtClean="0">
                <a:solidFill>
                  <a:prstClr val="black"/>
                </a:solidFill>
                <a:latin typeface="Arial" pitchFamily="34" charset="0"/>
                <a:cs typeface="Arial" pitchFamily="34" charset="0"/>
              </a:rPr>
              <a:t>1.80</a:t>
            </a:r>
            <a:endParaRPr lang="en-US" sz="2800" spc="-150" dirty="0">
              <a:solidFill>
                <a:prstClr val="black"/>
              </a:solidFill>
              <a:latin typeface="Arial" pitchFamily="34" charset="0"/>
              <a:cs typeface="Arial" pitchFamily="34" charset="0"/>
            </a:endParaRPr>
          </a:p>
        </p:txBody>
      </p:sp>
      <p:sp>
        <p:nvSpPr>
          <p:cNvPr id="58" name="TextBox 57"/>
          <p:cNvSpPr txBox="1"/>
          <p:nvPr/>
        </p:nvSpPr>
        <p:spPr>
          <a:xfrm>
            <a:off x="7924800" y="3810000"/>
            <a:ext cx="753732"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9.0</a:t>
            </a:r>
            <a:endParaRPr lang="en-US" sz="3200" dirty="0">
              <a:solidFill>
                <a:prstClr val="black"/>
              </a:solidFill>
              <a:latin typeface="Arial" pitchFamily="34" charset="0"/>
              <a:cs typeface="Arial" pitchFamily="34" charset="0"/>
            </a:endParaRPr>
          </a:p>
        </p:txBody>
      </p:sp>
      <p:sp>
        <p:nvSpPr>
          <p:cNvPr id="46" name="TextBox 45"/>
          <p:cNvSpPr txBox="1"/>
          <p:nvPr/>
        </p:nvSpPr>
        <p:spPr>
          <a:xfrm>
            <a:off x="381000" y="5867400"/>
            <a:ext cx="8486619" cy="523220"/>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2800" dirty="0" err="1" smtClean="0">
                <a:solidFill>
                  <a:prstClr val="white"/>
                </a:solidFill>
                <a:latin typeface="NikoshBAN" pitchFamily="2" charset="0"/>
                <a:cs typeface="NikoshBAN" pitchFamily="2" charset="0"/>
              </a:rPr>
              <a:t>বিভব</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পার্থক্যের</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পরিবর্তন</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হচ্ছে</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না</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কিন্তু</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তড়ি</a:t>
            </a:r>
            <a:r>
              <a:rPr lang="en-US" sz="2800" dirty="0" smtClean="0">
                <a:solidFill>
                  <a:prstClr val="white"/>
                </a:solidFill>
                <a:latin typeface="NikoshBAN" pitchFamily="2" charset="0"/>
                <a:cs typeface="NikoshBAN" pitchFamily="2" charset="0"/>
              </a:rPr>
              <a:t>ৎ </a:t>
            </a:r>
            <a:r>
              <a:rPr lang="en-US" sz="2800" dirty="0" err="1" smtClean="0">
                <a:solidFill>
                  <a:prstClr val="white"/>
                </a:solidFill>
                <a:latin typeface="NikoshBAN" pitchFamily="2" charset="0"/>
                <a:cs typeface="NikoshBAN" pitchFamily="2" charset="0"/>
              </a:rPr>
              <a:t>প্রবাহ</a:t>
            </a:r>
            <a:r>
              <a:rPr lang="en-US" sz="2800" dirty="0" smtClean="0">
                <a:solidFill>
                  <a:prstClr val="white"/>
                </a:solidFill>
                <a:latin typeface="NikoshBAN" pitchFamily="2" charset="0"/>
                <a:cs typeface="NikoshBAN" pitchFamily="2" charset="0"/>
              </a:rPr>
              <a:t> </a:t>
            </a:r>
            <a:r>
              <a:rPr lang="en-US" sz="2800" dirty="0" smtClean="0">
                <a:solidFill>
                  <a:prstClr val="white"/>
                </a:solidFill>
                <a:latin typeface="Arial" pitchFamily="34" charset="0"/>
                <a:cs typeface="Arial" pitchFamily="34" charset="0"/>
              </a:rPr>
              <a:t>(I) </a:t>
            </a:r>
            <a:r>
              <a:rPr lang="en-US" sz="2800" dirty="0" err="1" smtClean="0">
                <a:solidFill>
                  <a:prstClr val="white"/>
                </a:solidFill>
                <a:latin typeface="NikoshBAN" pitchFamily="2" charset="0"/>
                <a:cs typeface="NikoshBAN" pitchFamily="2" charset="0"/>
              </a:rPr>
              <a:t>এর</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পরিবর্তন</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হচ্ছে</a:t>
            </a:r>
            <a:r>
              <a:rPr lang="en-US" sz="2800" dirty="0" smtClean="0">
                <a:solidFill>
                  <a:prstClr val="white"/>
                </a:solidFill>
                <a:latin typeface="NikoshBAN" pitchFamily="2" charset="0"/>
                <a:cs typeface="NikoshBAN" pitchFamily="2" charset="0"/>
              </a:rPr>
              <a:t>? </a:t>
            </a:r>
            <a:endParaRPr lang="en-US" sz="2800" dirty="0">
              <a:solidFill>
                <a:prstClr val="white"/>
              </a:solidFill>
              <a:latin typeface="NikoshBAN" pitchFamily="2" charset="0"/>
              <a:cs typeface="NikoshBAN" pitchFamily="2" charset="0"/>
            </a:endParaRPr>
          </a:p>
        </p:txBody>
      </p:sp>
      <p:sp>
        <p:nvSpPr>
          <p:cNvPr id="51" name="Freeform 50"/>
          <p:cNvSpPr/>
          <p:nvPr/>
        </p:nvSpPr>
        <p:spPr>
          <a:xfrm>
            <a:off x="4106779" y="3982453"/>
            <a:ext cx="770021" cy="1503947"/>
          </a:xfrm>
          <a:custGeom>
            <a:avLst/>
            <a:gdLst>
              <a:gd name="connsiteX0" fmla="*/ 0 w 770021"/>
              <a:gd name="connsiteY0" fmla="*/ 0 h 1732547"/>
              <a:gd name="connsiteX1" fmla="*/ 770021 w 770021"/>
              <a:gd name="connsiteY1" fmla="*/ 0 h 1732547"/>
              <a:gd name="connsiteX2" fmla="*/ 770021 w 770021"/>
              <a:gd name="connsiteY2" fmla="*/ 1732547 h 1732547"/>
              <a:gd name="connsiteX3" fmla="*/ 72189 w 770021"/>
              <a:gd name="connsiteY3" fmla="*/ 1732547 h 1732547"/>
            </a:gdLst>
            <a:ahLst/>
            <a:cxnLst>
              <a:cxn ang="0">
                <a:pos x="connsiteX0" y="connsiteY0"/>
              </a:cxn>
              <a:cxn ang="0">
                <a:pos x="connsiteX1" y="connsiteY1"/>
              </a:cxn>
              <a:cxn ang="0">
                <a:pos x="connsiteX2" y="connsiteY2"/>
              </a:cxn>
              <a:cxn ang="0">
                <a:pos x="connsiteX3" y="connsiteY3"/>
              </a:cxn>
            </a:cxnLst>
            <a:rect l="l" t="t" r="r" b="b"/>
            <a:pathLst>
              <a:path w="770021" h="1732547">
                <a:moveTo>
                  <a:pt x="0" y="0"/>
                </a:moveTo>
                <a:lnTo>
                  <a:pt x="770021" y="0"/>
                </a:lnTo>
                <a:lnTo>
                  <a:pt x="770021" y="1732547"/>
                </a:lnTo>
                <a:lnTo>
                  <a:pt x="72189" y="1732547"/>
                </a:lnTo>
              </a:path>
            </a:pathLst>
          </a:custGeom>
          <a:noFill/>
          <a:ln w="5715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1" name="Freeform 60"/>
          <p:cNvSpPr/>
          <p:nvPr/>
        </p:nvSpPr>
        <p:spPr>
          <a:xfrm flipH="1">
            <a:off x="2791325" y="4211053"/>
            <a:ext cx="1227221" cy="1503947"/>
          </a:xfrm>
          <a:custGeom>
            <a:avLst/>
            <a:gdLst>
              <a:gd name="connsiteX0" fmla="*/ 0 w 770021"/>
              <a:gd name="connsiteY0" fmla="*/ 0 h 1732547"/>
              <a:gd name="connsiteX1" fmla="*/ 770021 w 770021"/>
              <a:gd name="connsiteY1" fmla="*/ 0 h 1732547"/>
              <a:gd name="connsiteX2" fmla="*/ 770021 w 770021"/>
              <a:gd name="connsiteY2" fmla="*/ 1732547 h 1732547"/>
              <a:gd name="connsiteX3" fmla="*/ 72189 w 770021"/>
              <a:gd name="connsiteY3" fmla="*/ 1732547 h 1732547"/>
            </a:gdLst>
            <a:ahLst/>
            <a:cxnLst>
              <a:cxn ang="0">
                <a:pos x="connsiteX0" y="connsiteY0"/>
              </a:cxn>
              <a:cxn ang="0">
                <a:pos x="connsiteX1" y="connsiteY1"/>
              </a:cxn>
              <a:cxn ang="0">
                <a:pos x="connsiteX2" y="connsiteY2"/>
              </a:cxn>
              <a:cxn ang="0">
                <a:pos x="connsiteX3" y="connsiteY3"/>
              </a:cxn>
            </a:cxnLst>
            <a:rect l="l" t="t" r="r" b="b"/>
            <a:pathLst>
              <a:path w="770021" h="1732547">
                <a:moveTo>
                  <a:pt x="0" y="0"/>
                </a:moveTo>
                <a:lnTo>
                  <a:pt x="770021" y="0"/>
                </a:lnTo>
                <a:lnTo>
                  <a:pt x="770021" y="1732547"/>
                </a:lnTo>
                <a:lnTo>
                  <a:pt x="72189" y="1732547"/>
                </a:lnTo>
              </a:path>
            </a:pathLst>
          </a:custGeom>
          <a:noFill/>
          <a:ln w="57150">
            <a:solidFill>
              <a:srgbClr val="0070C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4" name="Freeform 63"/>
          <p:cNvSpPr/>
          <p:nvPr/>
        </p:nvSpPr>
        <p:spPr>
          <a:xfrm>
            <a:off x="505326" y="1419726"/>
            <a:ext cx="2430379" cy="3248527"/>
          </a:xfrm>
          <a:custGeom>
            <a:avLst/>
            <a:gdLst>
              <a:gd name="connsiteX0" fmla="*/ 2430379 w 2430379"/>
              <a:gd name="connsiteY0" fmla="*/ 0 h 3248527"/>
              <a:gd name="connsiteX1" fmla="*/ 0 w 2430379"/>
              <a:gd name="connsiteY1" fmla="*/ 0 h 3248527"/>
              <a:gd name="connsiteX2" fmla="*/ 48127 w 2430379"/>
              <a:gd name="connsiteY2" fmla="*/ 3224463 h 3248527"/>
              <a:gd name="connsiteX3" fmla="*/ 2261937 w 2430379"/>
              <a:gd name="connsiteY3" fmla="*/ 3248527 h 3248527"/>
            </a:gdLst>
            <a:ahLst/>
            <a:cxnLst>
              <a:cxn ang="0">
                <a:pos x="connsiteX0" y="connsiteY0"/>
              </a:cxn>
              <a:cxn ang="0">
                <a:pos x="connsiteX1" y="connsiteY1"/>
              </a:cxn>
              <a:cxn ang="0">
                <a:pos x="connsiteX2" y="connsiteY2"/>
              </a:cxn>
              <a:cxn ang="0">
                <a:pos x="connsiteX3" y="connsiteY3"/>
              </a:cxn>
            </a:cxnLst>
            <a:rect l="l" t="t" r="r" b="b"/>
            <a:pathLst>
              <a:path w="2430379" h="3248527">
                <a:moveTo>
                  <a:pt x="2430379" y="0"/>
                </a:moveTo>
                <a:lnTo>
                  <a:pt x="0" y="0"/>
                </a:lnTo>
                <a:lnTo>
                  <a:pt x="48127" y="3224463"/>
                </a:lnTo>
                <a:lnTo>
                  <a:pt x="2261937" y="3248527"/>
                </a:lnTo>
              </a:path>
            </a:pathLst>
          </a:custGeom>
          <a:ln w="76200">
            <a:solidFill>
              <a:srgbClr val="0070C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9" name="TextBox 68"/>
          <p:cNvSpPr txBox="1"/>
          <p:nvPr/>
        </p:nvSpPr>
        <p:spPr>
          <a:xfrm>
            <a:off x="2696293" y="2133600"/>
            <a:ext cx="981359"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1.80</a:t>
            </a:r>
            <a:endParaRPr lang="en-US" sz="3200" dirty="0">
              <a:solidFill>
                <a:prstClr val="black"/>
              </a:solidFill>
              <a:latin typeface="Arial" pitchFamily="34" charset="0"/>
              <a:cs typeface="Arial" pitchFamily="34" charset="0"/>
            </a:endParaRPr>
          </a:p>
        </p:txBody>
      </p:sp>
      <p:sp>
        <p:nvSpPr>
          <p:cNvPr id="70" name="Freeform 69"/>
          <p:cNvSpPr/>
          <p:nvPr/>
        </p:nvSpPr>
        <p:spPr>
          <a:xfrm>
            <a:off x="764275" y="2838734"/>
            <a:ext cx="423080" cy="1815153"/>
          </a:xfrm>
          <a:custGeom>
            <a:avLst/>
            <a:gdLst>
              <a:gd name="connsiteX0" fmla="*/ 423080 w 423080"/>
              <a:gd name="connsiteY0" fmla="*/ 0 h 1815153"/>
              <a:gd name="connsiteX1" fmla="*/ 0 w 423080"/>
              <a:gd name="connsiteY1" fmla="*/ 13648 h 1815153"/>
              <a:gd name="connsiteX2" fmla="*/ 0 w 423080"/>
              <a:gd name="connsiteY2" fmla="*/ 1815153 h 1815153"/>
            </a:gdLst>
            <a:ahLst/>
            <a:cxnLst>
              <a:cxn ang="0">
                <a:pos x="connsiteX0" y="connsiteY0"/>
              </a:cxn>
              <a:cxn ang="0">
                <a:pos x="connsiteX1" y="connsiteY1"/>
              </a:cxn>
              <a:cxn ang="0">
                <a:pos x="connsiteX2" y="connsiteY2"/>
              </a:cxn>
            </a:cxnLst>
            <a:rect l="l" t="t" r="r" b="b"/>
            <a:pathLst>
              <a:path w="423080" h="1815153">
                <a:moveTo>
                  <a:pt x="423080" y="0"/>
                </a:moveTo>
                <a:lnTo>
                  <a:pt x="0" y="13648"/>
                </a:lnTo>
                <a:lnTo>
                  <a:pt x="0" y="1815153"/>
                </a:ln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1" name="Freeform 70"/>
          <p:cNvSpPr/>
          <p:nvPr/>
        </p:nvSpPr>
        <p:spPr>
          <a:xfrm>
            <a:off x="1774209" y="2838734"/>
            <a:ext cx="3562066" cy="1569493"/>
          </a:xfrm>
          <a:custGeom>
            <a:avLst/>
            <a:gdLst>
              <a:gd name="connsiteX0" fmla="*/ 0 w 3562066"/>
              <a:gd name="connsiteY0" fmla="*/ 0 h 1569493"/>
              <a:gd name="connsiteX1" fmla="*/ 3562066 w 3562066"/>
              <a:gd name="connsiteY1" fmla="*/ 1119117 h 1569493"/>
              <a:gd name="connsiteX2" fmla="*/ 3562066 w 3562066"/>
              <a:gd name="connsiteY2" fmla="*/ 1569493 h 1569493"/>
            </a:gdLst>
            <a:ahLst/>
            <a:cxnLst>
              <a:cxn ang="0">
                <a:pos x="connsiteX0" y="connsiteY0"/>
              </a:cxn>
              <a:cxn ang="0">
                <a:pos x="connsiteX1" y="connsiteY1"/>
              </a:cxn>
              <a:cxn ang="0">
                <a:pos x="connsiteX2" y="connsiteY2"/>
              </a:cxn>
            </a:cxnLst>
            <a:rect l="l" t="t" r="r" b="b"/>
            <a:pathLst>
              <a:path w="3562066" h="1569493">
                <a:moveTo>
                  <a:pt x="0" y="0"/>
                </a:moveTo>
                <a:lnTo>
                  <a:pt x="3562066" y="1119117"/>
                </a:lnTo>
                <a:lnTo>
                  <a:pt x="3562066" y="1569493"/>
                </a:lnTo>
              </a:path>
            </a:pathLst>
          </a:cu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2" name="TextBox 71"/>
          <p:cNvSpPr txBox="1"/>
          <p:nvPr/>
        </p:nvSpPr>
        <p:spPr>
          <a:xfrm>
            <a:off x="7924800" y="3072825"/>
            <a:ext cx="753732"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9.0</a:t>
            </a:r>
            <a:endParaRPr lang="en-US" sz="3200" dirty="0">
              <a:solidFill>
                <a:prstClr val="black"/>
              </a:solidFill>
              <a:latin typeface="Arial" pitchFamily="34" charset="0"/>
              <a:cs typeface="Arial" pitchFamily="34" charset="0"/>
            </a:endParaRPr>
          </a:p>
        </p:txBody>
      </p:sp>
      <p:sp>
        <p:nvSpPr>
          <p:cNvPr id="49" name="TextBox 48"/>
          <p:cNvSpPr txBox="1"/>
          <p:nvPr/>
        </p:nvSpPr>
        <p:spPr>
          <a:xfrm>
            <a:off x="8045908" y="1600962"/>
            <a:ext cx="412292" cy="584775"/>
          </a:xfrm>
          <a:prstGeom prst="rect">
            <a:avLst/>
          </a:prstGeom>
          <a:noFill/>
        </p:spPr>
        <p:txBody>
          <a:bodyPr wrap="none" rtlCol="0">
            <a:spAutoFit/>
          </a:bodyPr>
          <a:lstStyle/>
          <a:p>
            <a:r>
              <a:rPr lang="en-US" sz="3200" dirty="0" smtClean="0">
                <a:solidFill>
                  <a:prstClr val="black"/>
                </a:solidFill>
                <a:latin typeface="Arial" pitchFamily="34" charset="0"/>
                <a:cs typeface="Arial" pitchFamily="34" charset="0"/>
              </a:rPr>
              <a:t>1</a:t>
            </a:r>
            <a:endParaRPr lang="en-US" sz="3200" dirty="0">
              <a:solidFill>
                <a:prstClr val="black"/>
              </a:solidFill>
              <a:latin typeface="Arial" pitchFamily="34" charset="0"/>
              <a:cs typeface="Arial" pitchFamily="34" charset="0"/>
            </a:endParaRPr>
          </a:p>
        </p:txBody>
      </p:sp>
      <p:sp>
        <p:nvSpPr>
          <p:cNvPr id="52" name="TextBox 51"/>
          <p:cNvSpPr txBox="1"/>
          <p:nvPr/>
        </p:nvSpPr>
        <p:spPr>
          <a:xfrm>
            <a:off x="7848600" y="2286000"/>
            <a:ext cx="808235" cy="523220"/>
          </a:xfrm>
          <a:prstGeom prst="rect">
            <a:avLst/>
          </a:prstGeom>
          <a:noFill/>
        </p:spPr>
        <p:txBody>
          <a:bodyPr wrap="none" rtlCol="0">
            <a:spAutoFit/>
          </a:bodyPr>
          <a:lstStyle/>
          <a:p>
            <a:r>
              <a:rPr lang="en-US" sz="2800" spc="-150" dirty="0" smtClean="0">
                <a:solidFill>
                  <a:prstClr val="black"/>
                </a:solidFill>
                <a:latin typeface="Arial" pitchFamily="34" charset="0"/>
                <a:cs typeface="Arial" pitchFamily="34" charset="0"/>
              </a:rPr>
              <a:t>0.90</a:t>
            </a:r>
            <a:endParaRPr lang="en-US" sz="2800" spc="-15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3"/>
                                        </p:tgtEl>
                                        <p:attrNameLst>
                                          <p:attrName>ppt_x</p:attrName>
                                        </p:attrNameLst>
                                      </p:cBhvr>
                                      <p:tavLst>
                                        <p:tav tm="0">
                                          <p:val>
                                            <p:strVal val="ppt_x"/>
                                          </p:val>
                                        </p:tav>
                                        <p:tav tm="100000">
                                          <p:val>
                                            <p:strVal val="ppt_x"/>
                                          </p:val>
                                        </p:tav>
                                      </p:tavLst>
                                    </p:anim>
                                    <p:anim calcmode="lin" valueType="num">
                                      <p:cBhvr additive="base">
                                        <p:cTn id="7" dur="500"/>
                                        <p:tgtEl>
                                          <p:spTgt spid="33"/>
                                        </p:tgtEl>
                                        <p:attrNameLst>
                                          <p:attrName>ppt_y</p:attrName>
                                        </p:attrNameLst>
                                      </p:cBhvr>
                                      <p:tavLst>
                                        <p:tav tm="0">
                                          <p:val>
                                            <p:strVal val="ppt_y"/>
                                          </p:val>
                                        </p:tav>
                                        <p:tav tm="100000">
                                          <p:val>
                                            <p:strVal val="1+ppt_h/2"/>
                                          </p:val>
                                        </p:tav>
                                      </p:tavLst>
                                    </p:anim>
                                    <p:set>
                                      <p:cBhvr>
                                        <p:cTn id="8" dur="1" fill="hold">
                                          <p:stCondLst>
                                            <p:cond delay="499"/>
                                          </p:stCondLst>
                                        </p:cTn>
                                        <p:tgtEl>
                                          <p:spTgt spid="33"/>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2"/>
                                        </p:tgtEl>
                                        <p:attrNameLst>
                                          <p:attrName>ppt_x</p:attrName>
                                        </p:attrNameLst>
                                      </p:cBhvr>
                                      <p:tavLst>
                                        <p:tav tm="0">
                                          <p:val>
                                            <p:strVal val="ppt_x"/>
                                          </p:val>
                                        </p:tav>
                                        <p:tav tm="100000">
                                          <p:val>
                                            <p:strVal val="ppt_x"/>
                                          </p:val>
                                        </p:tav>
                                      </p:tavLst>
                                    </p:anim>
                                    <p:anim calcmode="lin" valueType="num">
                                      <p:cBhvr additive="base">
                                        <p:cTn id="11" dur="500"/>
                                        <p:tgtEl>
                                          <p:spTgt spid="32"/>
                                        </p:tgtEl>
                                        <p:attrNameLst>
                                          <p:attrName>ppt_y</p:attrName>
                                        </p:attrNameLst>
                                      </p:cBhvr>
                                      <p:tavLst>
                                        <p:tav tm="0">
                                          <p:val>
                                            <p:strVal val="ppt_y"/>
                                          </p:val>
                                        </p:tav>
                                        <p:tav tm="100000">
                                          <p:val>
                                            <p:strVal val="1+ppt_h/2"/>
                                          </p:val>
                                        </p:tav>
                                      </p:tavLst>
                                    </p:anim>
                                    <p:set>
                                      <p:cBhvr>
                                        <p:cTn id="12" dur="1" fill="hold">
                                          <p:stCondLst>
                                            <p:cond delay="499"/>
                                          </p:stCondLst>
                                        </p:cTn>
                                        <p:tgtEl>
                                          <p:spTgt spid="3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8" grpId="0"/>
      <p:bldP spid="50" grpId="0"/>
      <p:bldP spid="46" grpId="0" animBg="1"/>
      <p:bldP spid="69" grpId="0"/>
      <p:bldP spid="49"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060647" y="609600"/>
            <a:ext cx="552426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solidFill>
                  <a:prstClr val="white"/>
                </a:solidFill>
                <a:latin typeface="NikoshBAN" pitchFamily="2" charset="0"/>
                <a:cs typeface="NikoshBAN" pitchFamily="2" charset="0"/>
              </a:rPr>
              <a:t>সমান্তরাল</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সংযোগের</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ক্ষেত্রে</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তুল্য</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রোধ</a:t>
            </a:r>
            <a:r>
              <a:rPr lang="en-US" sz="3600" dirty="0" smtClean="0">
                <a:solidFill>
                  <a:prstClr val="white"/>
                </a:solidFill>
                <a:latin typeface="NikoshBAN" pitchFamily="2" charset="0"/>
                <a:cs typeface="NikoshBAN" pitchFamily="2" charset="0"/>
              </a:rPr>
              <a:t> </a:t>
            </a:r>
            <a:endParaRPr lang="en-US" sz="3600" dirty="0">
              <a:solidFill>
                <a:prstClr val="white"/>
              </a:solidFill>
              <a:latin typeface="NikoshBAN" pitchFamily="2" charset="0"/>
              <a:cs typeface="NikoshBAN" pitchFamily="2" charset="0"/>
            </a:endParaRPr>
          </a:p>
        </p:txBody>
      </p:sp>
      <p:sp>
        <p:nvSpPr>
          <p:cNvPr id="7" name="TextBox 6"/>
          <p:cNvSpPr txBox="1"/>
          <p:nvPr/>
        </p:nvSpPr>
        <p:spPr>
          <a:xfrm>
            <a:off x="381000" y="1676400"/>
            <a:ext cx="8316700"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spc="-150" dirty="0" err="1" smtClean="0">
                <a:solidFill>
                  <a:prstClr val="black"/>
                </a:solidFill>
                <a:latin typeface="NikoshBAN" pitchFamily="2" charset="0"/>
                <a:cs typeface="NikoshBAN" pitchFamily="2" charset="0"/>
              </a:rPr>
              <a:t>বর্তনীর</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সকলক্ষেত্রে</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বিভব</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পার্থক্য</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একই</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থাকে</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অর্থা</a:t>
            </a:r>
            <a:r>
              <a:rPr lang="en-US" sz="3200" spc="-150" dirty="0" smtClean="0">
                <a:solidFill>
                  <a:prstClr val="black"/>
                </a:solidFill>
                <a:latin typeface="NikoshBAN" pitchFamily="2" charset="0"/>
                <a:cs typeface="NikoshBAN" pitchFamily="2" charset="0"/>
              </a:rPr>
              <a:t>ৎ </a:t>
            </a:r>
            <a:r>
              <a:rPr lang="en-US" sz="3200" spc="-150" dirty="0" err="1" smtClean="0">
                <a:solidFill>
                  <a:prstClr val="black"/>
                </a:solidFill>
                <a:latin typeface="NikoshBAN" pitchFamily="2" charset="0"/>
                <a:cs typeface="NikoshBAN" pitchFamily="2" charset="0"/>
              </a:rPr>
              <a:t>বিভব</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পার্থক্য</a:t>
            </a:r>
            <a:r>
              <a:rPr lang="en-US" sz="3200" spc="-150" dirty="0" smtClean="0">
                <a:solidFill>
                  <a:prstClr val="black"/>
                </a:solidFill>
                <a:latin typeface="NikoshBAN" pitchFamily="2" charset="0"/>
                <a:cs typeface="NikoshBAN" pitchFamily="2" charset="0"/>
              </a:rPr>
              <a:t> = </a:t>
            </a:r>
            <a:r>
              <a:rPr lang="en-US" sz="3200" spc="-150" dirty="0" smtClean="0">
                <a:solidFill>
                  <a:prstClr val="black"/>
                </a:solidFill>
                <a:latin typeface="Arial" pitchFamily="34" charset="0"/>
                <a:cs typeface="Arial" pitchFamily="34" charset="0"/>
              </a:rPr>
              <a:t>V</a:t>
            </a:r>
            <a:endParaRPr lang="en-US" sz="3200" spc="-150" dirty="0">
              <a:solidFill>
                <a:prstClr val="black"/>
              </a:solidFill>
              <a:latin typeface="NikoshBAN" pitchFamily="2" charset="0"/>
              <a:cs typeface="NikoshBAN" pitchFamily="2" charset="0"/>
            </a:endParaRPr>
          </a:p>
        </p:txBody>
      </p:sp>
      <p:sp>
        <p:nvSpPr>
          <p:cNvPr id="8" name="TextBox 7"/>
          <p:cNvSpPr txBox="1"/>
          <p:nvPr/>
        </p:nvSpPr>
        <p:spPr>
          <a:xfrm>
            <a:off x="533400" y="2539856"/>
            <a:ext cx="7340471"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200" spc="-150" dirty="0" err="1" smtClean="0">
                <a:solidFill>
                  <a:prstClr val="black"/>
                </a:solidFill>
                <a:latin typeface="NikoshBAN" pitchFamily="2" charset="0"/>
                <a:cs typeface="NikoshBAN" pitchFamily="2" charset="0"/>
              </a:rPr>
              <a:t>বিভিন্ন</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রোধের</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তড়ি</a:t>
            </a:r>
            <a:r>
              <a:rPr lang="en-US" sz="3200" spc="-150" dirty="0" smtClean="0">
                <a:solidFill>
                  <a:prstClr val="black"/>
                </a:solidFill>
                <a:latin typeface="NikoshBAN" pitchFamily="2" charset="0"/>
                <a:cs typeface="NikoshBAN" pitchFamily="2" charset="0"/>
              </a:rPr>
              <a:t>ৎ </a:t>
            </a:r>
            <a:r>
              <a:rPr lang="en-US" sz="3200" spc="-150" dirty="0" err="1" smtClean="0">
                <a:solidFill>
                  <a:prstClr val="black"/>
                </a:solidFill>
                <a:latin typeface="NikoshBAN" pitchFamily="2" charset="0"/>
                <a:cs typeface="NikoshBAN" pitchFamily="2" charset="0"/>
              </a:rPr>
              <a:t>প্রবাহ</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বিভিন্ন</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অর্থা</a:t>
            </a:r>
            <a:r>
              <a:rPr lang="en-US" sz="3200" spc="-150" dirty="0" smtClean="0">
                <a:solidFill>
                  <a:prstClr val="black"/>
                </a:solidFill>
                <a:latin typeface="NikoshBAN" pitchFamily="2" charset="0"/>
                <a:cs typeface="NikoshBAN" pitchFamily="2" charset="0"/>
              </a:rPr>
              <a:t>ৎ </a:t>
            </a:r>
            <a:r>
              <a:rPr lang="en-US" sz="3200" spc="-150" dirty="0" smtClean="0">
                <a:solidFill>
                  <a:prstClr val="black"/>
                </a:solidFill>
              </a:rPr>
              <a:t>I</a:t>
            </a:r>
            <a:r>
              <a:rPr lang="en-US" sz="3200" spc="-150" baseline="-25000" dirty="0" smtClean="0">
                <a:solidFill>
                  <a:prstClr val="black"/>
                </a:solidFill>
              </a:rPr>
              <a:t>P</a:t>
            </a:r>
            <a:r>
              <a:rPr lang="en-US" sz="3200" spc="-150" dirty="0" smtClean="0">
                <a:solidFill>
                  <a:prstClr val="black"/>
                </a:solidFill>
              </a:rPr>
              <a:t> = I</a:t>
            </a:r>
            <a:r>
              <a:rPr lang="en-US" sz="3200" spc="-150" baseline="-25000" dirty="0" smtClean="0">
                <a:solidFill>
                  <a:prstClr val="black"/>
                </a:solidFill>
              </a:rPr>
              <a:t>1</a:t>
            </a:r>
            <a:r>
              <a:rPr lang="en-US" sz="3200" spc="-150" dirty="0" smtClean="0">
                <a:solidFill>
                  <a:prstClr val="black"/>
                </a:solidFill>
              </a:rPr>
              <a:t> + I</a:t>
            </a:r>
            <a:r>
              <a:rPr lang="en-US" sz="3200" spc="-150" baseline="-25000" dirty="0" smtClean="0">
                <a:solidFill>
                  <a:prstClr val="black"/>
                </a:solidFill>
              </a:rPr>
              <a:t>2</a:t>
            </a:r>
            <a:r>
              <a:rPr lang="en-US" sz="3200" spc="-150" dirty="0" smtClean="0">
                <a:solidFill>
                  <a:prstClr val="black"/>
                </a:solidFill>
              </a:rPr>
              <a:t> + I</a:t>
            </a:r>
            <a:r>
              <a:rPr lang="en-US" sz="3200" spc="-150" baseline="-25000" dirty="0" smtClean="0">
                <a:solidFill>
                  <a:prstClr val="black"/>
                </a:solidFill>
              </a:rPr>
              <a:t>3 </a:t>
            </a:r>
            <a:r>
              <a:rPr lang="en-US" sz="3200" spc="-150" dirty="0" smtClean="0">
                <a:solidFill>
                  <a:prstClr val="black"/>
                </a:solidFill>
              </a:rPr>
              <a:t>+ …</a:t>
            </a:r>
            <a:endParaRPr lang="en-US" sz="3200" spc="-150" dirty="0">
              <a:solidFill>
                <a:prstClr val="black"/>
              </a:solidFill>
              <a:latin typeface="NikoshBAN" pitchFamily="2" charset="0"/>
              <a:cs typeface="NikoshBAN" pitchFamily="2" charset="0"/>
            </a:endParaRPr>
          </a:p>
        </p:txBody>
      </p:sp>
      <p:sp>
        <p:nvSpPr>
          <p:cNvPr id="9" name="TextBox 8"/>
          <p:cNvSpPr txBox="1"/>
          <p:nvPr/>
        </p:nvSpPr>
        <p:spPr>
          <a:xfrm>
            <a:off x="2362200" y="5105400"/>
            <a:ext cx="14478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তূল্য</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রোধ</a:t>
            </a:r>
            <a:r>
              <a:rPr lang="en-US" sz="3200" spc="-150" dirty="0" smtClean="0">
                <a:solidFill>
                  <a:prstClr val="black"/>
                </a:solidFill>
                <a:latin typeface="NikoshBAN" pitchFamily="2" charset="0"/>
                <a:cs typeface="NikoshBAN" pitchFamily="2" charset="0"/>
              </a:rPr>
              <a:t>  </a:t>
            </a:r>
            <a:r>
              <a:rPr lang="en-US" sz="3200" dirty="0" smtClean="0">
                <a:solidFill>
                  <a:prstClr val="black"/>
                </a:solidFill>
              </a:rPr>
              <a:t> </a:t>
            </a:r>
            <a:endParaRPr lang="en-US" sz="3200" dirty="0">
              <a:solidFill>
                <a:prstClr val="black"/>
              </a:solidFill>
              <a:latin typeface="NikoshBAN" pitchFamily="2" charset="0"/>
              <a:cs typeface="NikoshBAN" pitchFamily="2" charset="0"/>
            </a:endParaRPr>
          </a:p>
        </p:txBody>
      </p:sp>
      <p:sp>
        <p:nvSpPr>
          <p:cNvPr id="10" name="TextBox 9"/>
          <p:cNvSpPr txBox="1"/>
          <p:nvPr/>
        </p:nvSpPr>
        <p:spPr>
          <a:xfrm>
            <a:off x="533400" y="3403312"/>
            <a:ext cx="80772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spc="-150" dirty="0" err="1" smtClean="0">
                <a:solidFill>
                  <a:prstClr val="black"/>
                </a:solidFill>
                <a:latin typeface="NikoshBAN" pitchFamily="2" charset="0"/>
                <a:cs typeface="NikoshBAN" pitchFamily="2" charset="0"/>
              </a:rPr>
              <a:t>এখন</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রোধগুলোর</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মান</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যথাক্রমে</a:t>
            </a:r>
            <a:r>
              <a:rPr lang="en-US" sz="3200" spc="-150" dirty="0" smtClean="0">
                <a:solidFill>
                  <a:prstClr val="black"/>
                </a:solidFill>
              </a:rPr>
              <a:t> R</a:t>
            </a:r>
            <a:r>
              <a:rPr lang="en-US" sz="3200" spc="-150" baseline="-25000" dirty="0" smtClean="0">
                <a:solidFill>
                  <a:prstClr val="black"/>
                </a:solidFill>
              </a:rPr>
              <a:t>1 </a:t>
            </a:r>
            <a:r>
              <a:rPr lang="en-US" sz="3200" spc="-150" dirty="0" smtClean="0">
                <a:solidFill>
                  <a:prstClr val="black"/>
                </a:solidFill>
              </a:rPr>
              <a:t>,R</a:t>
            </a:r>
            <a:r>
              <a:rPr lang="en-US" sz="3200" spc="-150" baseline="-25000" dirty="0" smtClean="0">
                <a:solidFill>
                  <a:prstClr val="black"/>
                </a:solidFill>
              </a:rPr>
              <a:t>2</a:t>
            </a:r>
            <a:r>
              <a:rPr lang="en-US" sz="3200" spc="-150" dirty="0" smtClean="0">
                <a:solidFill>
                  <a:prstClr val="black"/>
                </a:solidFill>
              </a:rPr>
              <a:t>,R</a:t>
            </a:r>
            <a:r>
              <a:rPr lang="en-US" sz="3200" spc="-150" baseline="-25000" dirty="0" smtClean="0">
                <a:solidFill>
                  <a:prstClr val="black"/>
                </a:solidFill>
              </a:rPr>
              <a:t>3</a:t>
            </a:r>
            <a:r>
              <a:rPr lang="en-US" sz="3200" spc="-150" dirty="0" smtClean="0">
                <a:solidFill>
                  <a:prstClr val="black"/>
                </a:solidFill>
              </a:rPr>
              <a:t>,</a:t>
            </a:r>
            <a:r>
              <a:rPr lang="en-US" sz="3200" spc="-150" baseline="-25000" dirty="0" smtClean="0">
                <a:solidFill>
                  <a:prstClr val="black"/>
                </a:solidFill>
              </a:rPr>
              <a:t> </a:t>
            </a:r>
            <a:r>
              <a:rPr lang="en-US" sz="3200" spc="-150" dirty="0" smtClean="0">
                <a:solidFill>
                  <a:prstClr val="black"/>
                </a:solidFill>
              </a:rPr>
              <a:t>…</a:t>
            </a:r>
            <a:r>
              <a:rPr lang="en-US" sz="3200" spc="-150" dirty="0" err="1" smtClean="0">
                <a:solidFill>
                  <a:prstClr val="black"/>
                </a:solidFill>
                <a:latin typeface="NikoshBAN" pitchFamily="2" charset="0"/>
                <a:cs typeface="NikoshBAN" pitchFamily="2" charset="0"/>
              </a:rPr>
              <a:t>এবং</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তূল্য</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রোধ</a:t>
            </a:r>
            <a:r>
              <a:rPr lang="en-US" sz="3200" spc="-150" dirty="0" smtClean="0">
                <a:solidFill>
                  <a:prstClr val="black"/>
                </a:solidFill>
                <a:latin typeface="NikoshBAN" pitchFamily="2" charset="0"/>
                <a:cs typeface="NikoshBAN" pitchFamily="2" charset="0"/>
              </a:rPr>
              <a:t> </a:t>
            </a:r>
            <a:r>
              <a:rPr lang="en-US" sz="3200" spc="-150" dirty="0" smtClean="0">
                <a:solidFill>
                  <a:prstClr val="black"/>
                </a:solidFill>
              </a:rPr>
              <a:t>R</a:t>
            </a:r>
            <a:r>
              <a:rPr lang="en-US" sz="3200" spc="-150" baseline="-25000" dirty="0" smtClean="0">
                <a:solidFill>
                  <a:prstClr val="black"/>
                </a:solidFill>
              </a:rPr>
              <a:t>P</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হলে</a:t>
            </a:r>
            <a:endParaRPr lang="en-US" sz="3200" spc="-150" dirty="0" smtClean="0">
              <a:solidFill>
                <a:prstClr val="black"/>
              </a:solidFill>
              <a:latin typeface="NikoshBAN" pitchFamily="2" charset="0"/>
              <a:cs typeface="NikoshBAN" pitchFamily="2" charset="0"/>
            </a:endParaRPr>
          </a:p>
        </p:txBody>
      </p:sp>
      <p:sp>
        <p:nvSpPr>
          <p:cNvPr id="11" name="TextBox 10"/>
          <p:cNvSpPr txBox="1"/>
          <p:nvPr/>
        </p:nvSpPr>
        <p:spPr>
          <a:xfrm>
            <a:off x="533400" y="4267200"/>
            <a:ext cx="2278188"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spc="-150" dirty="0" err="1" smtClean="0">
                <a:solidFill>
                  <a:prstClr val="black"/>
                </a:solidFill>
                <a:latin typeface="NikoshBAN" pitchFamily="2" charset="0"/>
                <a:cs typeface="NikoshBAN" pitchFamily="2" charset="0"/>
              </a:rPr>
              <a:t>ও’মের</a:t>
            </a:r>
            <a:r>
              <a:rPr lang="en-US" sz="3200" spc="-150" dirty="0" smtClean="0">
                <a:solidFill>
                  <a:prstClr val="black"/>
                </a:solidFill>
                <a:latin typeface="NikoshBAN" pitchFamily="2" charset="0"/>
                <a:cs typeface="NikoshBAN" pitchFamily="2" charset="0"/>
              </a:rPr>
              <a:t> </a:t>
            </a:r>
            <a:r>
              <a:rPr lang="en-US" sz="3200" spc="-150" dirty="0" err="1" smtClean="0">
                <a:solidFill>
                  <a:prstClr val="black"/>
                </a:solidFill>
                <a:latin typeface="NikoshBAN" pitchFamily="2" charset="0"/>
                <a:cs typeface="NikoshBAN" pitchFamily="2" charset="0"/>
              </a:rPr>
              <a:t>সূত্রানুসারে</a:t>
            </a:r>
            <a:r>
              <a:rPr lang="en-US" sz="3200" spc="-150" dirty="0" smtClean="0">
                <a:solidFill>
                  <a:prstClr val="black"/>
                </a:solidFill>
                <a:latin typeface="NikoshBAN" pitchFamily="2" charset="0"/>
                <a:cs typeface="NikoshBAN" pitchFamily="2" charset="0"/>
              </a:rPr>
              <a:t> </a:t>
            </a:r>
            <a:endParaRPr lang="en-US" sz="3200" spc="-150" dirty="0">
              <a:solidFill>
                <a:prstClr val="black"/>
              </a:solidFill>
              <a:latin typeface="NikoshBAN" pitchFamily="2" charset="0"/>
              <a:cs typeface="NikoshBAN" pitchFamily="2" charset="0"/>
            </a:endParaRPr>
          </a:p>
        </p:txBody>
      </p:sp>
      <p:sp>
        <p:nvSpPr>
          <p:cNvPr id="12" name="Frame 11"/>
          <p:cNvSpPr/>
          <p:nvPr/>
        </p:nvSpPr>
        <p:spPr>
          <a:xfrm>
            <a:off x="0" y="0"/>
            <a:ext cx="9144000" cy="6858000"/>
          </a:xfrm>
          <a:prstGeom prst="frame">
            <a:avLst>
              <a:gd name="adj1" fmla="val 372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35"/>
          <p:cNvGrpSpPr/>
          <p:nvPr/>
        </p:nvGrpSpPr>
        <p:grpSpPr>
          <a:xfrm>
            <a:off x="3810000" y="4953000"/>
            <a:ext cx="3952814" cy="885170"/>
            <a:chOff x="3810000" y="4953000"/>
            <a:chExt cx="3952814" cy="885170"/>
          </a:xfrm>
        </p:grpSpPr>
        <p:grpSp>
          <p:nvGrpSpPr>
            <p:cNvPr id="3" name="Group 20"/>
            <p:cNvGrpSpPr/>
            <p:nvPr/>
          </p:nvGrpSpPr>
          <p:grpSpPr>
            <a:xfrm>
              <a:off x="4419600" y="4953000"/>
              <a:ext cx="502061" cy="885170"/>
              <a:chOff x="7924800" y="4495800"/>
              <a:chExt cx="502061" cy="885170"/>
            </a:xfrm>
          </p:grpSpPr>
          <p:sp>
            <p:nvSpPr>
              <p:cNvPr id="13" name="TextBox 12"/>
              <p:cNvSpPr txBox="1"/>
              <p:nvPr/>
            </p:nvSpPr>
            <p:spPr>
              <a:xfrm>
                <a:off x="7924800" y="4495800"/>
                <a:ext cx="367408" cy="523220"/>
              </a:xfrm>
              <a:prstGeom prst="rect">
                <a:avLst/>
              </a:prstGeom>
              <a:noFill/>
            </p:spPr>
            <p:txBody>
              <a:bodyPr wrap="none" rtlCol="0">
                <a:spAutoFit/>
              </a:bodyPr>
              <a:lstStyle/>
              <a:p>
                <a:r>
                  <a:rPr lang="en-US" sz="2800" dirty="0" smtClean="0">
                    <a:solidFill>
                      <a:prstClr val="black"/>
                    </a:solidFill>
                  </a:rPr>
                  <a:t>1</a:t>
                </a:r>
                <a:endParaRPr lang="en-US" sz="2800" dirty="0">
                  <a:solidFill>
                    <a:prstClr val="black"/>
                  </a:solidFill>
                </a:endParaRPr>
              </a:p>
            </p:txBody>
          </p:sp>
          <p:cxnSp>
            <p:nvCxnSpPr>
              <p:cNvPr id="15" name="Straight Connector 14"/>
              <p:cNvCxnSpPr/>
              <p:nvPr/>
            </p:nvCxnSpPr>
            <p:spPr>
              <a:xfrm>
                <a:off x="7962900" y="4912783"/>
                <a:ext cx="304800" cy="2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924800" y="4857750"/>
                <a:ext cx="502061" cy="523220"/>
              </a:xfrm>
              <a:prstGeom prst="rect">
                <a:avLst/>
              </a:prstGeom>
              <a:noFill/>
            </p:spPr>
            <p:txBody>
              <a:bodyPr wrap="none" rtlCol="0">
                <a:spAutoFit/>
              </a:bodyPr>
              <a:lstStyle/>
              <a:p>
                <a:r>
                  <a:rPr lang="en-US" sz="2800" dirty="0" smtClean="0">
                    <a:solidFill>
                      <a:prstClr val="black"/>
                    </a:solidFill>
                  </a:rPr>
                  <a:t>R</a:t>
                </a:r>
                <a:r>
                  <a:rPr lang="en-US" sz="2800" baseline="-25000" dirty="0" smtClean="0">
                    <a:solidFill>
                      <a:prstClr val="black"/>
                    </a:solidFill>
                  </a:rPr>
                  <a:t>1</a:t>
                </a:r>
                <a:endParaRPr lang="en-US" sz="2800" dirty="0">
                  <a:solidFill>
                    <a:prstClr val="black"/>
                  </a:solidFill>
                </a:endParaRPr>
              </a:p>
            </p:txBody>
          </p:sp>
        </p:grpSp>
        <p:grpSp>
          <p:nvGrpSpPr>
            <p:cNvPr id="4" name="Group 21"/>
            <p:cNvGrpSpPr/>
            <p:nvPr/>
          </p:nvGrpSpPr>
          <p:grpSpPr>
            <a:xfrm>
              <a:off x="5181600" y="4953000"/>
              <a:ext cx="502061" cy="885170"/>
              <a:chOff x="7315200" y="4648200"/>
              <a:chExt cx="502061" cy="885170"/>
            </a:xfrm>
          </p:grpSpPr>
          <p:sp>
            <p:nvSpPr>
              <p:cNvPr id="18" name="TextBox 17"/>
              <p:cNvSpPr txBox="1"/>
              <p:nvPr/>
            </p:nvSpPr>
            <p:spPr>
              <a:xfrm>
                <a:off x="7315200" y="4648200"/>
                <a:ext cx="367408" cy="523220"/>
              </a:xfrm>
              <a:prstGeom prst="rect">
                <a:avLst/>
              </a:prstGeom>
              <a:noFill/>
            </p:spPr>
            <p:txBody>
              <a:bodyPr wrap="none" rtlCol="0">
                <a:spAutoFit/>
              </a:bodyPr>
              <a:lstStyle/>
              <a:p>
                <a:r>
                  <a:rPr lang="en-US" sz="2800" dirty="0" smtClean="0">
                    <a:solidFill>
                      <a:prstClr val="black"/>
                    </a:solidFill>
                  </a:rPr>
                  <a:t>1</a:t>
                </a:r>
                <a:endParaRPr lang="en-US" sz="2800" dirty="0">
                  <a:solidFill>
                    <a:prstClr val="black"/>
                  </a:solidFill>
                </a:endParaRPr>
              </a:p>
            </p:txBody>
          </p:sp>
          <p:cxnSp>
            <p:nvCxnSpPr>
              <p:cNvPr id="19" name="Straight Connector 18"/>
              <p:cNvCxnSpPr/>
              <p:nvPr/>
            </p:nvCxnSpPr>
            <p:spPr>
              <a:xfrm>
                <a:off x="7353300" y="5065183"/>
                <a:ext cx="304800" cy="2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15200" y="5010150"/>
                <a:ext cx="502061" cy="523220"/>
              </a:xfrm>
              <a:prstGeom prst="rect">
                <a:avLst/>
              </a:prstGeom>
              <a:noFill/>
            </p:spPr>
            <p:txBody>
              <a:bodyPr wrap="none" rtlCol="0">
                <a:spAutoFit/>
              </a:bodyPr>
              <a:lstStyle/>
              <a:p>
                <a:r>
                  <a:rPr lang="en-US" sz="2800" dirty="0" smtClean="0">
                    <a:solidFill>
                      <a:prstClr val="black"/>
                    </a:solidFill>
                  </a:rPr>
                  <a:t>R</a:t>
                </a:r>
                <a:r>
                  <a:rPr lang="en-US" sz="2800" baseline="-25000" dirty="0" smtClean="0">
                    <a:solidFill>
                      <a:prstClr val="black"/>
                    </a:solidFill>
                  </a:rPr>
                  <a:t>2</a:t>
                </a:r>
                <a:endParaRPr lang="en-US" sz="2800" dirty="0">
                  <a:solidFill>
                    <a:prstClr val="black"/>
                  </a:solidFill>
                </a:endParaRPr>
              </a:p>
            </p:txBody>
          </p:sp>
        </p:grpSp>
        <p:grpSp>
          <p:nvGrpSpPr>
            <p:cNvPr id="5" name="Group 22"/>
            <p:cNvGrpSpPr/>
            <p:nvPr/>
          </p:nvGrpSpPr>
          <p:grpSpPr>
            <a:xfrm>
              <a:off x="3810000" y="4953000"/>
              <a:ext cx="502061" cy="885170"/>
              <a:chOff x="7315200" y="4648200"/>
              <a:chExt cx="502061" cy="885170"/>
            </a:xfrm>
          </p:grpSpPr>
          <p:sp>
            <p:nvSpPr>
              <p:cNvPr id="24" name="TextBox 23"/>
              <p:cNvSpPr txBox="1"/>
              <p:nvPr/>
            </p:nvSpPr>
            <p:spPr>
              <a:xfrm>
                <a:off x="7315200" y="4648200"/>
                <a:ext cx="367408" cy="523220"/>
              </a:xfrm>
              <a:prstGeom prst="rect">
                <a:avLst/>
              </a:prstGeom>
              <a:noFill/>
            </p:spPr>
            <p:txBody>
              <a:bodyPr wrap="none" rtlCol="0">
                <a:spAutoFit/>
              </a:bodyPr>
              <a:lstStyle/>
              <a:p>
                <a:r>
                  <a:rPr lang="en-US" sz="2800" dirty="0" smtClean="0">
                    <a:solidFill>
                      <a:prstClr val="black"/>
                    </a:solidFill>
                  </a:rPr>
                  <a:t>1</a:t>
                </a:r>
                <a:endParaRPr lang="en-US" sz="2800" dirty="0">
                  <a:solidFill>
                    <a:prstClr val="black"/>
                  </a:solidFill>
                </a:endParaRPr>
              </a:p>
            </p:txBody>
          </p:sp>
          <p:cxnSp>
            <p:nvCxnSpPr>
              <p:cNvPr id="25" name="Straight Connector 24"/>
              <p:cNvCxnSpPr/>
              <p:nvPr/>
            </p:nvCxnSpPr>
            <p:spPr>
              <a:xfrm>
                <a:off x="7353300" y="5065183"/>
                <a:ext cx="304800" cy="2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15200" y="5010150"/>
                <a:ext cx="502061" cy="523220"/>
              </a:xfrm>
              <a:prstGeom prst="rect">
                <a:avLst/>
              </a:prstGeom>
              <a:noFill/>
            </p:spPr>
            <p:txBody>
              <a:bodyPr wrap="none" rtlCol="0">
                <a:spAutoFit/>
              </a:bodyPr>
              <a:lstStyle/>
              <a:p>
                <a:r>
                  <a:rPr lang="en-US" sz="2800" dirty="0" smtClean="0">
                    <a:solidFill>
                      <a:prstClr val="black"/>
                    </a:solidFill>
                  </a:rPr>
                  <a:t>R</a:t>
                </a:r>
                <a:r>
                  <a:rPr lang="en-US" sz="2800" baseline="-25000" dirty="0" smtClean="0">
                    <a:solidFill>
                      <a:prstClr val="black"/>
                    </a:solidFill>
                  </a:rPr>
                  <a:t>P</a:t>
                </a:r>
                <a:endParaRPr lang="en-US" sz="2800" dirty="0">
                  <a:solidFill>
                    <a:prstClr val="black"/>
                  </a:solidFill>
                </a:endParaRPr>
              </a:p>
            </p:txBody>
          </p:sp>
        </p:grpSp>
        <p:grpSp>
          <p:nvGrpSpPr>
            <p:cNvPr id="14" name="Group 26"/>
            <p:cNvGrpSpPr/>
            <p:nvPr/>
          </p:nvGrpSpPr>
          <p:grpSpPr>
            <a:xfrm>
              <a:off x="5943600" y="4953000"/>
              <a:ext cx="502061" cy="885170"/>
              <a:chOff x="7315200" y="4648200"/>
              <a:chExt cx="502061" cy="885170"/>
            </a:xfrm>
          </p:grpSpPr>
          <p:sp>
            <p:nvSpPr>
              <p:cNvPr id="28" name="TextBox 27"/>
              <p:cNvSpPr txBox="1"/>
              <p:nvPr/>
            </p:nvSpPr>
            <p:spPr>
              <a:xfrm>
                <a:off x="7315200" y="4648200"/>
                <a:ext cx="367408" cy="523220"/>
              </a:xfrm>
              <a:prstGeom prst="rect">
                <a:avLst/>
              </a:prstGeom>
              <a:noFill/>
            </p:spPr>
            <p:txBody>
              <a:bodyPr wrap="none" rtlCol="0">
                <a:spAutoFit/>
              </a:bodyPr>
              <a:lstStyle/>
              <a:p>
                <a:r>
                  <a:rPr lang="en-US" sz="2800" dirty="0" smtClean="0">
                    <a:solidFill>
                      <a:prstClr val="black"/>
                    </a:solidFill>
                  </a:rPr>
                  <a:t>1</a:t>
                </a:r>
                <a:endParaRPr lang="en-US" sz="2800" dirty="0">
                  <a:solidFill>
                    <a:prstClr val="black"/>
                  </a:solidFill>
                </a:endParaRPr>
              </a:p>
            </p:txBody>
          </p:sp>
          <p:cxnSp>
            <p:nvCxnSpPr>
              <p:cNvPr id="29" name="Straight Connector 28"/>
              <p:cNvCxnSpPr/>
              <p:nvPr/>
            </p:nvCxnSpPr>
            <p:spPr>
              <a:xfrm>
                <a:off x="7353300" y="5065183"/>
                <a:ext cx="304800" cy="2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315200" y="5010150"/>
                <a:ext cx="502061" cy="523220"/>
              </a:xfrm>
              <a:prstGeom prst="rect">
                <a:avLst/>
              </a:prstGeom>
              <a:noFill/>
            </p:spPr>
            <p:txBody>
              <a:bodyPr wrap="none" rtlCol="0">
                <a:spAutoFit/>
              </a:bodyPr>
              <a:lstStyle/>
              <a:p>
                <a:r>
                  <a:rPr lang="en-US" sz="2800" dirty="0" smtClean="0">
                    <a:solidFill>
                      <a:prstClr val="black"/>
                    </a:solidFill>
                  </a:rPr>
                  <a:t>R</a:t>
                </a:r>
                <a:r>
                  <a:rPr lang="en-US" sz="2800" baseline="-25000" dirty="0" smtClean="0">
                    <a:solidFill>
                      <a:prstClr val="black"/>
                    </a:solidFill>
                  </a:rPr>
                  <a:t>3</a:t>
                </a:r>
                <a:endParaRPr lang="en-US" sz="2800" dirty="0">
                  <a:solidFill>
                    <a:prstClr val="black"/>
                  </a:solidFill>
                </a:endParaRPr>
              </a:p>
            </p:txBody>
          </p:sp>
        </p:grpSp>
        <p:sp>
          <p:nvSpPr>
            <p:cNvPr id="32" name="TextBox 31"/>
            <p:cNvSpPr txBox="1"/>
            <p:nvPr/>
          </p:nvSpPr>
          <p:spPr>
            <a:xfrm>
              <a:off x="4114800" y="5105400"/>
              <a:ext cx="389850" cy="584775"/>
            </a:xfrm>
            <a:prstGeom prst="rect">
              <a:avLst/>
            </a:prstGeom>
            <a:noFill/>
          </p:spPr>
          <p:txBody>
            <a:bodyPr wrap="none" rtlCol="0">
              <a:spAutoFit/>
            </a:bodyPr>
            <a:lstStyle/>
            <a:p>
              <a:r>
                <a:rPr lang="en-US" sz="3200" dirty="0" smtClean="0">
                  <a:solidFill>
                    <a:prstClr val="black"/>
                  </a:solidFill>
                </a:rPr>
                <a:t>=</a:t>
              </a:r>
              <a:endParaRPr lang="en-US" sz="3200" dirty="0">
                <a:solidFill>
                  <a:prstClr val="black"/>
                </a:solidFill>
              </a:endParaRPr>
            </a:p>
          </p:txBody>
        </p:sp>
        <p:sp>
          <p:nvSpPr>
            <p:cNvPr id="33" name="TextBox 32"/>
            <p:cNvSpPr txBox="1"/>
            <p:nvPr/>
          </p:nvSpPr>
          <p:spPr>
            <a:xfrm>
              <a:off x="4800600" y="5067300"/>
              <a:ext cx="389850" cy="584775"/>
            </a:xfrm>
            <a:prstGeom prst="rect">
              <a:avLst/>
            </a:prstGeom>
            <a:noFill/>
          </p:spPr>
          <p:txBody>
            <a:bodyPr wrap="none" rtlCol="0">
              <a:spAutoFit/>
            </a:bodyPr>
            <a:lstStyle/>
            <a:p>
              <a:r>
                <a:rPr lang="en-US" sz="3200" dirty="0" smtClean="0">
                  <a:solidFill>
                    <a:prstClr val="black"/>
                  </a:solidFill>
                </a:rPr>
                <a:t>+</a:t>
              </a:r>
              <a:endParaRPr lang="en-US" sz="3200" dirty="0">
                <a:solidFill>
                  <a:prstClr val="black"/>
                </a:solidFill>
              </a:endParaRPr>
            </a:p>
          </p:txBody>
        </p:sp>
        <p:sp>
          <p:nvSpPr>
            <p:cNvPr id="34" name="TextBox 33"/>
            <p:cNvSpPr txBox="1"/>
            <p:nvPr/>
          </p:nvSpPr>
          <p:spPr>
            <a:xfrm>
              <a:off x="5600700" y="5073075"/>
              <a:ext cx="389850" cy="584775"/>
            </a:xfrm>
            <a:prstGeom prst="rect">
              <a:avLst/>
            </a:prstGeom>
            <a:noFill/>
          </p:spPr>
          <p:txBody>
            <a:bodyPr wrap="none" rtlCol="0">
              <a:spAutoFit/>
            </a:bodyPr>
            <a:lstStyle/>
            <a:p>
              <a:r>
                <a:rPr lang="en-US" sz="3200" dirty="0" smtClean="0">
                  <a:solidFill>
                    <a:prstClr val="black"/>
                  </a:solidFill>
                </a:rPr>
                <a:t>+</a:t>
              </a:r>
              <a:endParaRPr lang="en-US" sz="3200" dirty="0">
                <a:solidFill>
                  <a:prstClr val="black"/>
                </a:solidFill>
              </a:endParaRPr>
            </a:p>
          </p:txBody>
        </p:sp>
        <p:sp>
          <p:nvSpPr>
            <p:cNvPr id="35" name="TextBox 34"/>
            <p:cNvSpPr txBox="1"/>
            <p:nvPr/>
          </p:nvSpPr>
          <p:spPr>
            <a:xfrm>
              <a:off x="6324600" y="5086350"/>
              <a:ext cx="1438214" cy="584775"/>
            </a:xfrm>
            <a:prstGeom prst="rect">
              <a:avLst/>
            </a:prstGeom>
            <a:noFill/>
          </p:spPr>
          <p:txBody>
            <a:bodyPr wrap="none" rtlCol="0">
              <a:spAutoFit/>
            </a:bodyPr>
            <a:lstStyle/>
            <a:p>
              <a:r>
                <a:rPr lang="en-US" sz="3200" dirty="0" smtClean="0">
                  <a:solidFill>
                    <a:prstClr val="black"/>
                  </a:solidFill>
                </a:rPr>
                <a:t>+ ……….</a:t>
              </a:r>
              <a:endParaRPr lang="en-US" sz="3200" dirty="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5" name="Frame 44"/>
          <p:cNvSpPr/>
          <p:nvPr/>
        </p:nvSpPr>
        <p:spPr>
          <a:xfrm>
            <a:off x="0" y="0"/>
            <a:ext cx="9144000" cy="6858000"/>
          </a:xfrm>
          <a:prstGeom prst="frame">
            <a:avLst>
              <a:gd name="adj1" fmla="val 302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3121421" y="152400"/>
            <a:ext cx="2717411" cy="92333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5400" dirty="0" err="1" smtClean="0">
                <a:solidFill>
                  <a:prstClr val="white"/>
                </a:solidFill>
                <a:latin typeface="NikoshBAN" pitchFamily="2" charset="0"/>
                <a:cs typeface="NikoshBAN" pitchFamily="2" charset="0"/>
              </a:rPr>
              <a:t>দলগত</a:t>
            </a:r>
            <a:r>
              <a:rPr lang="en-US" sz="5400" dirty="0" smtClean="0">
                <a:solidFill>
                  <a:prstClr val="white"/>
                </a:solidFill>
                <a:latin typeface="NikoshBAN" pitchFamily="2" charset="0"/>
                <a:cs typeface="NikoshBAN" pitchFamily="2" charset="0"/>
              </a:rPr>
              <a:t> </a:t>
            </a:r>
            <a:r>
              <a:rPr lang="en-US" sz="5400" dirty="0" err="1" smtClean="0">
                <a:solidFill>
                  <a:prstClr val="white"/>
                </a:solidFill>
                <a:latin typeface="NikoshBAN" pitchFamily="2" charset="0"/>
                <a:cs typeface="NikoshBAN" pitchFamily="2" charset="0"/>
              </a:rPr>
              <a:t>কাজ</a:t>
            </a:r>
            <a:endParaRPr lang="en-US" sz="5400" dirty="0">
              <a:solidFill>
                <a:prstClr val="white"/>
              </a:solidFill>
              <a:latin typeface="NikoshBAN" pitchFamily="2" charset="0"/>
              <a:cs typeface="NikoshBAN" pitchFamily="2" charset="0"/>
            </a:endParaRPr>
          </a:p>
        </p:txBody>
      </p:sp>
      <p:sp>
        <p:nvSpPr>
          <p:cNvPr id="29" name="TextBox 28"/>
          <p:cNvSpPr txBox="1"/>
          <p:nvPr/>
        </p:nvSpPr>
        <p:spPr>
          <a:xfrm>
            <a:off x="580608" y="4505980"/>
            <a:ext cx="772519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err="1" smtClean="0">
                <a:solidFill>
                  <a:prstClr val="white"/>
                </a:solidFill>
                <a:latin typeface="NikoshBAN" pitchFamily="2" charset="0"/>
                <a:cs typeface="NikoshBAN" pitchFamily="2" charset="0"/>
              </a:rPr>
              <a:t>প্রদর্শিত</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তড়ি</a:t>
            </a:r>
            <a:r>
              <a:rPr lang="en-US" sz="2800" dirty="0" smtClean="0">
                <a:solidFill>
                  <a:prstClr val="white"/>
                </a:solidFill>
                <a:latin typeface="NikoshBAN" pitchFamily="2" charset="0"/>
                <a:cs typeface="NikoshBAN" pitchFamily="2" charset="0"/>
              </a:rPr>
              <a:t>ৎ </a:t>
            </a:r>
            <a:r>
              <a:rPr lang="en-US" sz="2800" dirty="0" err="1" smtClean="0">
                <a:solidFill>
                  <a:prstClr val="white"/>
                </a:solidFill>
                <a:latin typeface="NikoshBAN" pitchFamily="2" charset="0"/>
                <a:cs typeface="NikoshBAN" pitchFamily="2" charset="0"/>
              </a:rPr>
              <a:t>বর্তনীতে</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ব্যবহৃত</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উপকরণ</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গুলোর</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তুল্য</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রোধ</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নির্ণয়</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কর</a:t>
            </a:r>
            <a:r>
              <a:rPr lang="en-US" sz="2800" dirty="0" smtClean="0">
                <a:solidFill>
                  <a:prstClr val="white"/>
                </a:solidFill>
                <a:latin typeface="NikoshBAN" pitchFamily="2" charset="0"/>
                <a:cs typeface="NikoshBAN" pitchFamily="2" charset="0"/>
              </a:rPr>
              <a:t>।</a:t>
            </a:r>
            <a:endParaRPr lang="en-US" sz="2800" dirty="0">
              <a:solidFill>
                <a:prstClr val="white"/>
              </a:solidFill>
              <a:latin typeface="NikoshBAN" pitchFamily="2" charset="0"/>
              <a:cs typeface="NikoshBAN" pitchFamily="2" charset="0"/>
            </a:endParaRPr>
          </a:p>
        </p:txBody>
      </p:sp>
      <p:pic>
        <p:nvPicPr>
          <p:cNvPr id="32" name="Picture 31" descr="Curcit1.png"/>
          <p:cNvPicPr>
            <a:picLocks noChangeAspect="1"/>
          </p:cNvPicPr>
          <p:nvPr/>
        </p:nvPicPr>
        <p:blipFill>
          <a:blip r:embed="rId3" cstate="print"/>
          <a:stretch>
            <a:fillRect/>
          </a:stretch>
        </p:blipFill>
        <p:spPr>
          <a:xfrm>
            <a:off x="1752600" y="1219200"/>
            <a:ext cx="5074160" cy="3137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3"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5" name="Frame 44"/>
          <p:cNvSpPr/>
          <p:nvPr/>
        </p:nvSpPr>
        <p:spPr>
          <a:xfrm>
            <a:off x="0" y="0"/>
            <a:ext cx="9144000" cy="6858000"/>
          </a:xfrm>
          <a:prstGeom prst="frame">
            <a:avLst>
              <a:gd name="adj1" fmla="val 302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4" name="TextBox 13"/>
          <p:cNvSpPr txBox="1"/>
          <p:nvPr/>
        </p:nvSpPr>
        <p:spPr>
          <a:xfrm>
            <a:off x="3614516" y="381000"/>
            <a:ext cx="1795684"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spc="300" dirty="0" err="1" smtClean="0">
                <a:solidFill>
                  <a:prstClr val="white"/>
                </a:solidFill>
                <a:latin typeface="NikoshBAN" pitchFamily="2" charset="0"/>
                <a:cs typeface="NikoshBAN" pitchFamily="2" charset="0"/>
              </a:rPr>
              <a:t>মূল্যায়ন</a:t>
            </a:r>
            <a:endParaRPr lang="en-US" sz="4800" spc="300" dirty="0">
              <a:solidFill>
                <a:prstClr val="white"/>
              </a:solidFill>
              <a:latin typeface="NikoshBAN" pitchFamily="2" charset="0"/>
              <a:cs typeface="NikoshBAN" pitchFamily="2" charset="0"/>
            </a:endParaRPr>
          </a:p>
        </p:txBody>
      </p:sp>
      <p:pic>
        <p:nvPicPr>
          <p:cNvPr id="7" name="Picture 6" descr="curcite.png"/>
          <p:cNvPicPr>
            <a:picLocks noChangeAspect="1"/>
          </p:cNvPicPr>
          <p:nvPr/>
        </p:nvPicPr>
        <p:blipFill>
          <a:blip r:embed="rId3" cstate="print"/>
          <a:stretch>
            <a:fillRect/>
          </a:stretch>
        </p:blipFill>
        <p:spPr>
          <a:xfrm>
            <a:off x="776913" y="914400"/>
            <a:ext cx="2870814" cy="2298242"/>
          </a:xfrm>
          <a:prstGeom prst="rect">
            <a:avLst/>
          </a:prstGeom>
        </p:spPr>
      </p:pic>
      <p:sp>
        <p:nvSpPr>
          <p:cNvPr id="8" name="TextBox 7"/>
          <p:cNvSpPr txBox="1"/>
          <p:nvPr/>
        </p:nvSpPr>
        <p:spPr>
          <a:xfrm>
            <a:off x="5272713" y="1371600"/>
            <a:ext cx="3185487"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dirty="0" err="1" smtClean="0">
                <a:solidFill>
                  <a:prstClr val="black"/>
                </a:solidFill>
                <a:latin typeface="NikoshBAN" pitchFamily="2" charset="0"/>
                <a:cs typeface="NikoshBAN" pitchFamily="2" charset="0"/>
              </a:rPr>
              <a:t>এটি</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কোন</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ধরনের</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রোধ</a:t>
            </a:r>
            <a:r>
              <a:rPr lang="en-US" sz="3200" dirty="0" smtClean="0">
                <a:solidFill>
                  <a:prstClr val="black"/>
                </a:solidFill>
                <a:latin typeface="NikoshBAN" pitchFamily="2" charset="0"/>
                <a:cs typeface="NikoshBAN" pitchFamily="2" charset="0"/>
              </a:rPr>
              <a:t>?</a:t>
            </a:r>
            <a:endParaRPr lang="en-US" sz="3200" dirty="0">
              <a:solidFill>
                <a:prstClr val="black"/>
              </a:solidFill>
              <a:latin typeface="NikoshBAN" pitchFamily="2" charset="0"/>
              <a:cs typeface="NikoshBAN" pitchFamily="2" charset="0"/>
            </a:endParaRPr>
          </a:p>
        </p:txBody>
      </p:sp>
      <p:cxnSp>
        <p:nvCxnSpPr>
          <p:cNvPr id="10" name="Straight Arrow Connector 9"/>
          <p:cNvCxnSpPr>
            <a:stCxn id="8" idx="1"/>
          </p:cNvCxnSpPr>
          <p:nvPr/>
        </p:nvCxnSpPr>
        <p:spPr>
          <a:xfrm rot="10800000" flipV="1">
            <a:off x="3291513" y="1663988"/>
            <a:ext cx="1981200" cy="6220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55"/>
          <p:cNvGrpSpPr/>
          <p:nvPr/>
        </p:nvGrpSpPr>
        <p:grpSpPr>
          <a:xfrm>
            <a:off x="609600" y="3514724"/>
            <a:ext cx="1981516" cy="2066926"/>
            <a:chOff x="838200" y="3276600"/>
            <a:chExt cx="2438084" cy="2543174"/>
          </a:xfrm>
        </p:grpSpPr>
        <p:sp>
          <p:nvSpPr>
            <p:cNvPr id="12" name="Line 2"/>
            <p:cNvSpPr>
              <a:spLocks noChangeShapeType="1"/>
            </p:cNvSpPr>
            <p:nvPr/>
          </p:nvSpPr>
          <p:spPr bwMode="auto">
            <a:xfrm flipH="1">
              <a:off x="838200" y="3540492"/>
              <a:ext cx="3503" cy="953982"/>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13" name="Line 3"/>
            <p:cNvSpPr>
              <a:spLocks noChangeShapeType="1"/>
            </p:cNvSpPr>
            <p:nvPr/>
          </p:nvSpPr>
          <p:spPr bwMode="auto">
            <a:xfrm flipH="1">
              <a:off x="839367" y="4918337"/>
              <a:ext cx="423863" cy="0"/>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18" name="Line 4"/>
            <p:cNvSpPr>
              <a:spLocks noChangeShapeType="1"/>
            </p:cNvSpPr>
            <p:nvPr/>
          </p:nvSpPr>
          <p:spPr bwMode="auto">
            <a:xfrm>
              <a:off x="1739637" y="4918337"/>
              <a:ext cx="688922" cy="0"/>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19" name="Line 5"/>
            <p:cNvSpPr>
              <a:spLocks noChangeShapeType="1"/>
            </p:cNvSpPr>
            <p:nvPr/>
          </p:nvSpPr>
          <p:spPr bwMode="auto">
            <a:xfrm>
              <a:off x="1898440" y="3276600"/>
              <a:ext cx="0" cy="530120"/>
            </a:xfrm>
            <a:prstGeom prst="line">
              <a:avLst/>
            </a:prstGeom>
            <a:noFill/>
            <a:ln w="38100">
              <a:solidFill>
                <a:schemeClr val="tx1"/>
              </a:solidFill>
              <a:round/>
              <a:headEnd/>
              <a:tailEnd/>
            </a:ln>
            <a:effectLst/>
          </p:spPr>
          <p:txBody>
            <a:bodyPr/>
            <a:lstStyle/>
            <a:p>
              <a:endParaRPr lang="en-US">
                <a:solidFill>
                  <a:prstClr val="black"/>
                </a:solidFill>
              </a:endParaRPr>
            </a:p>
          </p:txBody>
        </p:sp>
        <p:sp>
          <p:nvSpPr>
            <p:cNvPr id="20" name="Line 6"/>
            <p:cNvSpPr>
              <a:spLocks noChangeShapeType="1"/>
            </p:cNvSpPr>
            <p:nvPr/>
          </p:nvSpPr>
          <p:spPr bwMode="auto">
            <a:xfrm>
              <a:off x="2057242" y="3382857"/>
              <a:ext cx="0" cy="317605"/>
            </a:xfrm>
            <a:prstGeom prst="line">
              <a:avLst/>
            </a:prstGeom>
            <a:noFill/>
            <a:ln w="76200">
              <a:solidFill>
                <a:schemeClr val="tx1"/>
              </a:solidFill>
              <a:round/>
              <a:headEnd/>
              <a:tailEnd/>
            </a:ln>
            <a:effectLst/>
          </p:spPr>
          <p:txBody>
            <a:bodyPr/>
            <a:lstStyle/>
            <a:p>
              <a:endParaRPr lang="en-US">
                <a:solidFill>
                  <a:prstClr val="black"/>
                </a:solidFill>
              </a:endParaRPr>
            </a:p>
          </p:txBody>
        </p:sp>
        <p:sp>
          <p:nvSpPr>
            <p:cNvPr id="21" name="Line 7"/>
            <p:cNvSpPr>
              <a:spLocks noChangeShapeType="1"/>
            </p:cNvSpPr>
            <p:nvPr/>
          </p:nvSpPr>
          <p:spPr bwMode="auto">
            <a:xfrm>
              <a:off x="2057242" y="3540492"/>
              <a:ext cx="265060" cy="0"/>
            </a:xfrm>
            <a:prstGeom prst="line">
              <a:avLst/>
            </a:prstGeom>
            <a:noFill/>
            <a:ln w="38100">
              <a:solidFill>
                <a:schemeClr val="bg1"/>
              </a:solidFill>
              <a:round/>
              <a:headEnd/>
              <a:tailEnd/>
            </a:ln>
            <a:effectLst/>
          </p:spPr>
          <p:txBody>
            <a:bodyPr/>
            <a:lstStyle/>
            <a:p>
              <a:endParaRPr lang="en-US">
                <a:solidFill>
                  <a:prstClr val="black"/>
                </a:solidFill>
              </a:endParaRPr>
            </a:p>
          </p:txBody>
        </p:sp>
        <p:sp>
          <p:nvSpPr>
            <p:cNvPr id="22" name="Line 8"/>
            <p:cNvSpPr>
              <a:spLocks noChangeShapeType="1"/>
            </p:cNvSpPr>
            <p:nvPr/>
          </p:nvSpPr>
          <p:spPr bwMode="auto">
            <a:xfrm>
              <a:off x="1633379" y="3540492"/>
              <a:ext cx="265060" cy="0"/>
            </a:xfrm>
            <a:prstGeom prst="line">
              <a:avLst/>
            </a:prstGeom>
            <a:noFill/>
            <a:ln w="38100">
              <a:solidFill>
                <a:schemeClr val="bg1"/>
              </a:solidFill>
              <a:round/>
              <a:headEnd/>
              <a:tailEnd/>
            </a:ln>
            <a:effectLst/>
          </p:spPr>
          <p:txBody>
            <a:bodyPr/>
            <a:lstStyle/>
            <a:p>
              <a:endParaRPr lang="en-US">
                <a:solidFill>
                  <a:prstClr val="black"/>
                </a:solidFill>
              </a:endParaRPr>
            </a:p>
          </p:txBody>
        </p:sp>
        <p:sp>
          <p:nvSpPr>
            <p:cNvPr id="23" name="AutoShape 9"/>
            <p:cNvSpPr>
              <a:spLocks noChangeArrowheads="1"/>
            </p:cNvSpPr>
            <p:nvPr/>
          </p:nvSpPr>
          <p:spPr bwMode="auto">
            <a:xfrm>
              <a:off x="1263230" y="4705822"/>
              <a:ext cx="476407" cy="423862"/>
            </a:xfrm>
            <a:prstGeom prst="flowChartSummingJunction">
              <a:avLst/>
            </a:prstGeom>
            <a:noFill/>
            <a:ln w="38100">
              <a:solidFill>
                <a:srgbClr val="00B050"/>
              </a:solidFill>
              <a:round/>
              <a:headEnd/>
              <a:tailEnd/>
            </a:ln>
            <a:effectLst/>
          </p:spPr>
          <p:txBody>
            <a:bodyPr wrap="none" anchor="ctr"/>
            <a:lstStyle/>
            <a:p>
              <a:endParaRPr lang="en-US">
                <a:solidFill>
                  <a:prstClr val="black"/>
                </a:solidFill>
              </a:endParaRPr>
            </a:p>
          </p:txBody>
        </p:sp>
        <p:sp>
          <p:nvSpPr>
            <p:cNvPr id="24" name="AutoShape 10"/>
            <p:cNvSpPr>
              <a:spLocks noChangeArrowheads="1"/>
            </p:cNvSpPr>
            <p:nvPr/>
          </p:nvSpPr>
          <p:spPr bwMode="auto">
            <a:xfrm>
              <a:off x="2428559" y="4705822"/>
              <a:ext cx="476407" cy="423862"/>
            </a:xfrm>
            <a:prstGeom prst="flowChartSummingJunction">
              <a:avLst/>
            </a:prstGeom>
            <a:noFill/>
            <a:ln w="38100">
              <a:solidFill>
                <a:srgbClr val="00B050"/>
              </a:solidFill>
              <a:round/>
              <a:headEnd/>
              <a:tailEnd/>
            </a:ln>
            <a:effectLst/>
          </p:spPr>
          <p:txBody>
            <a:bodyPr wrap="none" anchor="ctr"/>
            <a:lstStyle/>
            <a:p>
              <a:endParaRPr lang="en-US">
                <a:solidFill>
                  <a:prstClr val="black"/>
                </a:solidFill>
              </a:endParaRPr>
            </a:p>
          </p:txBody>
        </p:sp>
        <p:sp>
          <p:nvSpPr>
            <p:cNvPr id="25" name="Line 11"/>
            <p:cNvSpPr>
              <a:spLocks noChangeShapeType="1"/>
            </p:cNvSpPr>
            <p:nvPr/>
          </p:nvSpPr>
          <p:spPr bwMode="auto">
            <a:xfrm>
              <a:off x="838200" y="3540492"/>
              <a:ext cx="1060240" cy="0"/>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26" name="Line 12"/>
            <p:cNvSpPr>
              <a:spLocks noChangeShapeType="1"/>
            </p:cNvSpPr>
            <p:nvPr/>
          </p:nvSpPr>
          <p:spPr bwMode="auto">
            <a:xfrm>
              <a:off x="2110955" y="3540492"/>
              <a:ext cx="1165329" cy="0"/>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27" name="Line 13"/>
            <p:cNvSpPr>
              <a:spLocks noChangeShapeType="1"/>
            </p:cNvSpPr>
            <p:nvPr/>
          </p:nvSpPr>
          <p:spPr bwMode="auto">
            <a:xfrm flipH="1">
              <a:off x="839367" y="4441930"/>
              <a:ext cx="1168" cy="476407"/>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28" name="Line 14"/>
            <p:cNvSpPr>
              <a:spLocks noChangeShapeType="1"/>
            </p:cNvSpPr>
            <p:nvPr/>
          </p:nvSpPr>
          <p:spPr bwMode="auto">
            <a:xfrm>
              <a:off x="3276284" y="3540492"/>
              <a:ext cx="0" cy="1377844"/>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29" name="Line 15"/>
            <p:cNvSpPr>
              <a:spLocks noChangeShapeType="1"/>
            </p:cNvSpPr>
            <p:nvPr/>
          </p:nvSpPr>
          <p:spPr bwMode="auto">
            <a:xfrm flipH="1">
              <a:off x="2904967" y="4918337"/>
              <a:ext cx="371317" cy="0"/>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30" name="Oval 31"/>
            <p:cNvSpPr>
              <a:spLocks noChangeArrowheads="1"/>
            </p:cNvSpPr>
            <p:nvPr/>
          </p:nvSpPr>
          <p:spPr bwMode="auto">
            <a:xfrm>
              <a:off x="1262062" y="5342199"/>
              <a:ext cx="530120" cy="477575"/>
            </a:xfrm>
            <a:prstGeom prst="ellipse">
              <a:avLst/>
            </a:prstGeom>
            <a:noFill/>
            <a:ln w="38100">
              <a:solidFill>
                <a:srgbClr val="00B050"/>
              </a:solidFill>
              <a:round/>
              <a:headEnd/>
              <a:tailEnd/>
            </a:ln>
            <a:effectLst/>
          </p:spPr>
          <p:txBody>
            <a:bodyPr wrap="none" anchor="ctr"/>
            <a:lstStyle/>
            <a:p>
              <a:pPr algn="ctr"/>
              <a:r>
                <a:rPr lang="en-GB" sz="3600" dirty="0">
                  <a:solidFill>
                    <a:srgbClr val="FF0000"/>
                  </a:solidFill>
                </a:rPr>
                <a:t>V</a:t>
              </a:r>
            </a:p>
          </p:txBody>
        </p:sp>
        <p:sp>
          <p:nvSpPr>
            <p:cNvPr id="31" name="Line 37"/>
            <p:cNvSpPr>
              <a:spLocks noChangeShapeType="1"/>
            </p:cNvSpPr>
            <p:nvPr/>
          </p:nvSpPr>
          <p:spPr bwMode="auto">
            <a:xfrm flipH="1">
              <a:off x="1050715" y="5607259"/>
              <a:ext cx="211347" cy="0"/>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32" name="Line 38"/>
            <p:cNvSpPr>
              <a:spLocks noChangeShapeType="1"/>
            </p:cNvSpPr>
            <p:nvPr/>
          </p:nvSpPr>
          <p:spPr bwMode="auto">
            <a:xfrm flipV="1">
              <a:off x="1050715" y="4918337"/>
              <a:ext cx="0" cy="688922"/>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33" name="Line 39"/>
            <p:cNvSpPr>
              <a:spLocks noChangeShapeType="1"/>
            </p:cNvSpPr>
            <p:nvPr/>
          </p:nvSpPr>
          <p:spPr bwMode="auto">
            <a:xfrm flipV="1">
              <a:off x="2003529" y="4918337"/>
              <a:ext cx="0" cy="688922"/>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34" name="Line 40"/>
            <p:cNvSpPr>
              <a:spLocks noChangeShapeType="1"/>
            </p:cNvSpPr>
            <p:nvPr/>
          </p:nvSpPr>
          <p:spPr bwMode="auto">
            <a:xfrm>
              <a:off x="1792182" y="5607259"/>
              <a:ext cx="211348" cy="0"/>
            </a:xfrm>
            <a:prstGeom prst="line">
              <a:avLst/>
            </a:prstGeom>
            <a:noFill/>
            <a:ln w="38100">
              <a:solidFill>
                <a:srgbClr val="FF0066"/>
              </a:solidFill>
              <a:round/>
              <a:headEnd/>
              <a:tailEnd/>
            </a:ln>
            <a:effectLst/>
          </p:spPr>
          <p:txBody>
            <a:bodyPr/>
            <a:lstStyle/>
            <a:p>
              <a:endParaRPr lang="en-US">
                <a:solidFill>
                  <a:prstClr val="black"/>
                </a:solidFill>
              </a:endParaRPr>
            </a:p>
          </p:txBody>
        </p:sp>
      </p:grpSp>
      <p:grpSp>
        <p:nvGrpSpPr>
          <p:cNvPr id="3" name="Group 56"/>
          <p:cNvGrpSpPr/>
          <p:nvPr/>
        </p:nvGrpSpPr>
        <p:grpSpPr>
          <a:xfrm>
            <a:off x="5761038" y="3510948"/>
            <a:ext cx="2544762" cy="3042252"/>
            <a:chOff x="5148263" y="2135188"/>
            <a:chExt cx="3313112" cy="3960812"/>
          </a:xfrm>
        </p:grpSpPr>
        <p:sp>
          <p:nvSpPr>
            <p:cNvPr id="35" name="Line 17"/>
            <p:cNvSpPr>
              <a:spLocks noChangeShapeType="1"/>
            </p:cNvSpPr>
            <p:nvPr/>
          </p:nvSpPr>
          <p:spPr bwMode="auto">
            <a:xfrm>
              <a:off x="5148263" y="4870450"/>
              <a:ext cx="1368425" cy="0"/>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36" name="Line 18"/>
            <p:cNvSpPr>
              <a:spLocks noChangeShapeType="1"/>
            </p:cNvSpPr>
            <p:nvPr/>
          </p:nvSpPr>
          <p:spPr bwMode="auto">
            <a:xfrm>
              <a:off x="7164388" y="4870450"/>
              <a:ext cx="1296987" cy="0"/>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37" name="Line 19"/>
            <p:cNvSpPr>
              <a:spLocks noChangeShapeType="1"/>
            </p:cNvSpPr>
            <p:nvPr/>
          </p:nvSpPr>
          <p:spPr bwMode="auto">
            <a:xfrm>
              <a:off x="7164388" y="3790950"/>
              <a:ext cx="1296987" cy="0"/>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38" name="Line 20"/>
            <p:cNvSpPr>
              <a:spLocks noChangeShapeType="1"/>
            </p:cNvSpPr>
            <p:nvPr/>
          </p:nvSpPr>
          <p:spPr bwMode="auto">
            <a:xfrm>
              <a:off x="5148263" y="3790950"/>
              <a:ext cx="1368425" cy="0"/>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39" name="Line 21"/>
            <p:cNvSpPr>
              <a:spLocks noChangeShapeType="1"/>
            </p:cNvSpPr>
            <p:nvPr/>
          </p:nvSpPr>
          <p:spPr bwMode="auto">
            <a:xfrm>
              <a:off x="6588125" y="2135188"/>
              <a:ext cx="0" cy="720725"/>
            </a:xfrm>
            <a:prstGeom prst="line">
              <a:avLst/>
            </a:prstGeom>
            <a:noFill/>
            <a:ln w="38100">
              <a:solidFill>
                <a:schemeClr val="tx1"/>
              </a:solidFill>
              <a:round/>
              <a:headEnd/>
              <a:tailEnd/>
            </a:ln>
            <a:effectLst/>
          </p:spPr>
          <p:txBody>
            <a:bodyPr/>
            <a:lstStyle/>
            <a:p>
              <a:endParaRPr lang="en-US">
                <a:solidFill>
                  <a:prstClr val="black"/>
                </a:solidFill>
              </a:endParaRPr>
            </a:p>
          </p:txBody>
        </p:sp>
        <p:sp>
          <p:nvSpPr>
            <p:cNvPr id="40" name="Line 22"/>
            <p:cNvSpPr>
              <a:spLocks noChangeShapeType="1"/>
            </p:cNvSpPr>
            <p:nvPr/>
          </p:nvSpPr>
          <p:spPr bwMode="auto">
            <a:xfrm>
              <a:off x="6804025" y="2279650"/>
              <a:ext cx="0" cy="431800"/>
            </a:xfrm>
            <a:prstGeom prst="line">
              <a:avLst/>
            </a:prstGeom>
            <a:noFill/>
            <a:ln w="76200">
              <a:solidFill>
                <a:schemeClr val="tx1"/>
              </a:solidFill>
              <a:round/>
              <a:headEnd/>
              <a:tailEnd/>
            </a:ln>
            <a:effectLst/>
          </p:spPr>
          <p:txBody>
            <a:bodyPr/>
            <a:lstStyle/>
            <a:p>
              <a:endParaRPr lang="en-US">
                <a:solidFill>
                  <a:prstClr val="black"/>
                </a:solidFill>
              </a:endParaRPr>
            </a:p>
          </p:txBody>
        </p:sp>
        <p:sp>
          <p:nvSpPr>
            <p:cNvPr id="41" name="Line 23"/>
            <p:cNvSpPr>
              <a:spLocks noChangeShapeType="1"/>
            </p:cNvSpPr>
            <p:nvPr/>
          </p:nvSpPr>
          <p:spPr bwMode="auto">
            <a:xfrm>
              <a:off x="6804025" y="2493963"/>
              <a:ext cx="360363" cy="0"/>
            </a:xfrm>
            <a:prstGeom prst="line">
              <a:avLst/>
            </a:prstGeom>
            <a:noFill/>
            <a:ln w="38100">
              <a:solidFill>
                <a:schemeClr val="bg1"/>
              </a:solidFill>
              <a:round/>
              <a:headEnd/>
              <a:tailEnd/>
            </a:ln>
            <a:effectLst/>
          </p:spPr>
          <p:txBody>
            <a:bodyPr/>
            <a:lstStyle/>
            <a:p>
              <a:endParaRPr lang="en-US">
                <a:solidFill>
                  <a:prstClr val="black"/>
                </a:solidFill>
              </a:endParaRPr>
            </a:p>
          </p:txBody>
        </p:sp>
        <p:sp>
          <p:nvSpPr>
            <p:cNvPr id="42" name="Line 24"/>
            <p:cNvSpPr>
              <a:spLocks noChangeShapeType="1"/>
            </p:cNvSpPr>
            <p:nvPr/>
          </p:nvSpPr>
          <p:spPr bwMode="auto">
            <a:xfrm>
              <a:off x="6227763" y="2493963"/>
              <a:ext cx="360362" cy="0"/>
            </a:xfrm>
            <a:prstGeom prst="line">
              <a:avLst/>
            </a:prstGeom>
            <a:noFill/>
            <a:ln w="38100">
              <a:solidFill>
                <a:schemeClr val="bg1"/>
              </a:solidFill>
              <a:round/>
              <a:headEnd/>
              <a:tailEnd/>
            </a:ln>
            <a:effectLst/>
          </p:spPr>
          <p:txBody>
            <a:bodyPr/>
            <a:lstStyle/>
            <a:p>
              <a:endParaRPr lang="en-US">
                <a:solidFill>
                  <a:prstClr val="black"/>
                </a:solidFill>
              </a:endParaRPr>
            </a:p>
          </p:txBody>
        </p:sp>
        <p:sp>
          <p:nvSpPr>
            <p:cNvPr id="43" name="AutoShape 25"/>
            <p:cNvSpPr>
              <a:spLocks noChangeArrowheads="1"/>
            </p:cNvSpPr>
            <p:nvPr/>
          </p:nvSpPr>
          <p:spPr bwMode="auto">
            <a:xfrm>
              <a:off x="6516688" y="3502025"/>
              <a:ext cx="647700" cy="576263"/>
            </a:xfrm>
            <a:prstGeom prst="flowChartSummingJunction">
              <a:avLst/>
            </a:prstGeom>
            <a:noFill/>
            <a:ln w="38100">
              <a:solidFill>
                <a:srgbClr val="00B050"/>
              </a:solidFill>
              <a:round/>
              <a:headEnd/>
              <a:tailEnd/>
            </a:ln>
            <a:effectLst/>
          </p:spPr>
          <p:txBody>
            <a:bodyPr wrap="none" anchor="ctr"/>
            <a:lstStyle/>
            <a:p>
              <a:endParaRPr lang="en-US">
                <a:solidFill>
                  <a:prstClr val="black"/>
                </a:solidFill>
              </a:endParaRPr>
            </a:p>
          </p:txBody>
        </p:sp>
        <p:sp>
          <p:nvSpPr>
            <p:cNvPr id="44" name="AutoShape 26"/>
            <p:cNvSpPr>
              <a:spLocks noChangeArrowheads="1"/>
            </p:cNvSpPr>
            <p:nvPr/>
          </p:nvSpPr>
          <p:spPr bwMode="auto">
            <a:xfrm>
              <a:off x="6516688" y="4583113"/>
              <a:ext cx="647700" cy="576262"/>
            </a:xfrm>
            <a:prstGeom prst="flowChartSummingJunction">
              <a:avLst/>
            </a:prstGeom>
            <a:noFill/>
            <a:ln w="38100">
              <a:solidFill>
                <a:srgbClr val="00B050"/>
              </a:solidFill>
              <a:round/>
              <a:headEnd/>
              <a:tailEnd/>
            </a:ln>
            <a:effectLst/>
          </p:spPr>
          <p:txBody>
            <a:bodyPr wrap="none" anchor="ctr"/>
            <a:lstStyle/>
            <a:p>
              <a:endParaRPr lang="en-US">
                <a:solidFill>
                  <a:prstClr val="black"/>
                </a:solidFill>
              </a:endParaRPr>
            </a:p>
          </p:txBody>
        </p:sp>
        <p:sp>
          <p:nvSpPr>
            <p:cNvPr id="46" name="Line 27"/>
            <p:cNvSpPr>
              <a:spLocks noChangeShapeType="1"/>
            </p:cNvSpPr>
            <p:nvPr/>
          </p:nvSpPr>
          <p:spPr bwMode="auto">
            <a:xfrm>
              <a:off x="5148263" y="2493963"/>
              <a:ext cx="1441450" cy="0"/>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47" name="Line 28"/>
            <p:cNvSpPr>
              <a:spLocks noChangeShapeType="1"/>
            </p:cNvSpPr>
            <p:nvPr/>
          </p:nvSpPr>
          <p:spPr bwMode="auto">
            <a:xfrm>
              <a:off x="6877050" y="2493963"/>
              <a:ext cx="1584325" cy="0"/>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48" name="Line 29"/>
            <p:cNvSpPr>
              <a:spLocks noChangeShapeType="1"/>
            </p:cNvSpPr>
            <p:nvPr/>
          </p:nvSpPr>
          <p:spPr bwMode="auto">
            <a:xfrm>
              <a:off x="5148263" y="3573463"/>
              <a:ext cx="0" cy="1296987"/>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49" name="Line 30"/>
            <p:cNvSpPr>
              <a:spLocks noChangeShapeType="1"/>
            </p:cNvSpPr>
            <p:nvPr/>
          </p:nvSpPr>
          <p:spPr bwMode="auto">
            <a:xfrm>
              <a:off x="8461375" y="2493963"/>
              <a:ext cx="0" cy="2376487"/>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50" name="Line 33"/>
            <p:cNvSpPr>
              <a:spLocks noChangeShapeType="1"/>
            </p:cNvSpPr>
            <p:nvPr/>
          </p:nvSpPr>
          <p:spPr bwMode="auto">
            <a:xfrm flipH="1">
              <a:off x="5148263" y="2493963"/>
              <a:ext cx="1587" cy="1152525"/>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51" name="Oval 41"/>
            <p:cNvSpPr>
              <a:spLocks noChangeArrowheads="1"/>
            </p:cNvSpPr>
            <p:nvPr/>
          </p:nvSpPr>
          <p:spPr bwMode="auto">
            <a:xfrm>
              <a:off x="6516688" y="5446713"/>
              <a:ext cx="720725" cy="649287"/>
            </a:xfrm>
            <a:prstGeom prst="ellipse">
              <a:avLst/>
            </a:prstGeom>
            <a:noFill/>
            <a:ln w="38100">
              <a:solidFill>
                <a:srgbClr val="00B050"/>
              </a:solidFill>
              <a:round/>
              <a:headEnd/>
              <a:tailEnd/>
            </a:ln>
            <a:effectLst/>
          </p:spPr>
          <p:txBody>
            <a:bodyPr wrap="none" anchor="ctr"/>
            <a:lstStyle/>
            <a:p>
              <a:pPr algn="ctr"/>
              <a:r>
                <a:rPr lang="en-GB" sz="3600" dirty="0">
                  <a:solidFill>
                    <a:srgbClr val="FF0000"/>
                  </a:solidFill>
                </a:rPr>
                <a:t>V</a:t>
              </a:r>
            </a:p>
          </p:txBody>
        </p:sp>
        <p:sp>
          <p:nvSpPr>
            <p:cNvPr id="52" name="Line 42"/>
            <p:cNvSpPr>
              <a:spLocks noChangeShapeType="1"/>
            </p:cNvSpPr>
            <p:nvPr/>
          </p:nvSpPr>
          <p:spPr bwMode="auto">
            <a:xfrm flipH="1">
              <a:off x="6229350" y="5807075"/>
              <a:ext cx="287338" cy="0"/>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53" name="Line 43"/>
            <p:cNvSpPr>
              <a:spLocks noChangeShapeType="1"/>
            </p:cNvSpPr>
            <p:nvPr/>
          </p:nvSpPr>
          <p:spPr bwMode="auto">
            <a:xfrm>
              <a:off x="7237413" y="5807075"/>
              <a:ext cx="287337" cy="0"/>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54" name="Line 44"/>
            <p:cNvSpPr>
              <a:spLocks noChangeShapeType="1"/>
            </p:cNvSpPr>
            <p:nvPr/>
          </p:nvSpPr>
          <p:spPr bwMode="auto">
            <a:xfrm flipV="1">
              <a:off x="6227763" y="4870450"/>
              <a:ext cx="0" cy="936625"/>
            </a:xfrm>
            <a:prstGeom prst="line">
              <a:avLst/>
            </a:prstGeom>
            <a:noFill/>
            <a:ln w="38100">
              <a:solidFill>
                <a:srgbClr val="FF0066"/>
              </a:solidFill>
              <a:round/>
              <a:headEnd/>
              <a:tailEnd/>
            </a:ln>
            <a:effectLst/>
          </p:spPr>
          <p:txBody>
            <a:bodyPr/>
            <a:lstStyle/>
            <a:p>
              <a:endParaRPr lang="en-US">
                <a:solidFill>
                  <a:prstClr val="black"/>
                </a:solidFill>
              </a:endParaRPr>
            </a:p>
          </p:txBody>
        </p:sp>
        <p:sp>
          <p:nvSpPr>
            <p:cNvPr id="55" name="Line 45"/>
            <p:cNvSpPr>
              <a:spLocks noChangeShapeType="1"/>
            </p:cNvSpPr>
            <p:nvPr/>
          </p:nvSpPr>
          <p:spPr bwMode="auto">
            <a:xfrm flipV="1">
              <a:off x="7524750" y="4870450"/>
              <a:ext cx="0" cy="936625"/>
            </a:xfrm>
            <a:prstGeom prst="line">
              <a:avLst/>
            </a:prstGeom>
            <a:noFill/>
            <a:ln w="38100">
              <a:solidFill>
                <a:srgbClr val="FF0066"/>
              </a:solidFill>
              <a:round/>
              <a:headEnd/>
              <a:tailEnd/>
            </a:ln>
            <a:effectLst/>
          </p:spPr>
          <p:txBody>
            <a:bodyPr/>
            <a:lstStyle/>
            <a:p>
              <a:endParaRPr lang="en-US">
                <a:solidFill>
                  <a:prstClr val="black"/>
                </a:solidFill>
              </a:endParaRPr>
            </a:p>
          </p:txBody>
        </p:sp>
      </p:grpSp>
      <p:cxnSp>
        <p:nvCxnSpPr>
          <p:cNvPr id="58" name="Straight Arrow Connector 57"/>
          <p:cNvCxnSpPr/>
          <p:nvPr/>
        </p:nvCxnSpPr>
        <p:spPr>
          <a:xfrm rot="16200000" flipV="1">
            <a:off x="1682606" y="4565794"/>
            <a:ext cx="1981200" cy="62201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524000" y="5562600"/>
            <a:ext cx="3587842"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200" dirty="0" err="1" smtClean="0">
                <a:solidFill>
                  <a:prstClr val="black"/>
                </a:solidFill>
                <a:latin typeface="NikoshBAN" pitchFamily="2" charset="0"/>
                <a:cs typeface="NikoshBAN" pitchFamily="2" charset="0"/>
              </a:rPr>
              <a:t>এটি</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কোন</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ধরনের</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সংযোগ</a:t>
            </a:r>
            <a:r>
              <a:rPr lang="en-US" sz="3200" dirty="0" smtClean="0">
                <a:solidFill>
                  <a:prstClr val="black"/>
                </a:solidFill>
                <a:latin typeface="NikoshBAN" pitchFamily="2" charset="0"/>
                <a:cs typeface="NikoshBAN" pitchFamily="2" charset="0"/>
              </a:rPr>
              <a:t>?</a:t>
            </a:r>
            <a:endParaRPr lang="en-US" sz="3200" dirty="0">
              <a:solidFill>
                <a:prstClr val="black"/>
              </a:solidFill>
              <a:latin typeface="NikoshBAN" pitchFamily="2" charset="0"/>
              <a:cs typeface="NikoshBAN" pitchFamily="2" charset="0"/>
            </a:endParaRPr>
          </a:p>
        </p:txBody>
      </p:sp>
      <p:sp>
        <p:nvSpPr>
          <p:cNvPr id="60" name="TextBox 59"/>
          <p:cNvSpPr txBox="1"/>
          <p:nvPr/>
        </p:nvSpPr>
        <p:spPr>
          <a:xfrm>
            <a:off x="5181600" y="2743200"/>
            <a:ext cx="3587842"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dirty="0" err="1" smtClean="0">
                <a:solidFill>
                  <a:prstClr val="black"/>
                </a:solidFill>
                <a:latin typeface="NikoshBAN" pitchFamily="2" charset="0"/>
                <a:cs typeface="NikoshBAN" pitchFamily="2" charset="0"/>
              </a:rPr>
              <a:t>এটি</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কোন</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ধরনের</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সংযোগ</a:t>
            </a:r>
            <a:r>
              <a:rPr lang="en-US" sz="3200" dirty="0" smtClean="0">
                <a:solidFill>
                  <a:prstClr val="black"/>
                </a:solidFill>
                <a:latin typeface="NikoshBAN" pitchFamily="2" charset="0"/>
                <a:cs typeface="NikoshBAN" pitchFamily="2" charset="0"/>
              </a:rPr>
              <a:t>?</a:t>
            </a:r>
            <a:endParaRPr lang="en-US" sz="3200" dirty="0">
              <a:solidFill>
                <a:prstClr val="black"/>
              </a:solidFill>
              <a:latin typeface="NikoshBAN" pitchFamily="2" charset="0"/>
              <a:cs typeface="NikoshBAN" pitchFamily="2" charset="0"/>
            </a:endParaRPr>
          </a:p>
        </p:txBody>
      </p:sp>
      <p:sp>
        <p:nvSpPr>
          <p:cNvPr id="61" name="Down Arrow 60"/>
          <p:cNvSpPr/>
          <p:nvPr/>
        </p:nvSpPr>
        <p:spPr>
          <a:xfrm>
            <a:off x="7162800" y="3352800"/>
            <a:ext cx="381000" cy="38100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right)">
                                      <p:cBhvr>
                                        <p:cTn id="27" dur="10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left)">
                                      <p:cBhvr>
                                        <p:cTn id="32" dur="10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1)">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up)">
                                      <p:cBhvr>
                                        <p:cTn id="42" dur="10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left)">
                                      <p:cBhvr>
                                        <p:cTn id="47"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9" grpId="0" animBg="1"/>
      <p:bldP spid="60" grpId="0" animBg="1"/>
      <p:bldP spid="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132871" y="304800"/>
            <a:ext cx="2353529"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solidFill>
                  <a:prstClr val="white"/>
                </a:solidFill>
                <a:latin typeface="NikoshBAN" pitchFamily="2" charset="0"/>
                <a:cs typeface="NikoshBAN" pitchFamily="2" charset="0"/>
              </a:rPr>
              <a:t>বাড়ির</a:t>
            </a:r>
            <a:r>
              <a:rPr lang="en-US" sz="4800" dirty="0" smtClean="0">
                <a:solidFill>
                  <a:prstClr val="white"/>
                </a:solidFill>
                <a:latin typeface="NikoshBAN" pitchFamily="2" charset="0"/>
                <a:cs typeface="NikoshBAN" pitchFamily="2" charset="0"/>
              </a:rPr>
              <a:t> </a:t>
            </a:r>
            <a:r>
              <a:rPr lang="en-US" sz="4800" dirty="0" err="1" smtClean="0">
                <a:solidFill>
                  <a:prstClr val="white"/>
                </a:solidFill>
                <a:latin typeface="NikoshBAN" pitchFamily="2" charset="0"/>
                <a:cs typeface="NikoshBAN" pitchFamily="2" charset="0"/>
              </a:rPr>
              <a:t>কাজ</a:t>
            </a:r>
            <a:endParaRPr lang="en-US" sz="4800" dirty="0">
              <a:solidFill>
                <a:prstClr val="white"/>
              </a:solidFill>
              <a:latin typeface="NikoshBAN" pitchFamily="2" charset="0"/>
              <a:cs typeface="NikoshBAN" pitchFamily="2" charset="0"/>
            </a:endParaRPr>
          </a:p>
        </p:txBody>
      </p:sp>
      <p:sp>
        <p:nvSpPr>
          <p:cNvPr id="4" name="Frame 3"/>
          <p:cNvSpPr/>
          <p:nvPr/>
        </p:nvSpPr>
        <p:spPr>
          <a:xfrm>
            <a:off x="0" y="0"/>
            <a:ext cx="9144000" cy="6858000"/>
          </a:xfrm>
          <a:prstGeom prst="frame">
            <a:avLst>
              <a:gd name="adj1" fmla="val 337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TextBox 6"/>
          <p:cNvSpPr txBox="1"/>
          <p:nvPr/>
        </p:nvSpPr>
        <p:spPr>
          <a:xfrm>
            <a:off x="914400" y="4561582"/>
            <a:ext cx="7212231"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200" dirty="0" err="1" smtClean="0">
                <a:solidFill>
                  <a:prstClr val="white"/>
                </a:solidFill>
                <a:latin typeface="NikoshBAN" pitchFamily="2" charset="0"/>
                <a:cs typeface="NikoshBAN" pitchFamily="2" charset="0"/>
              </a:rPr>
              <a:t>প্রদর্শিত</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তড়ি</a:t>
            </a:r>
            <a:r>
              <a:rPr lang="en-US" sz="3200" dirty="0" smtClean="0">
                <a:solidFill>
                  <a:prstClr val="white"/>
                </a:solidFill>
                <a:latin typeface="NikoshBAN" pitchFamily="2" charset="0"/>
                <a:cs typeface="NikoshBAN" pitchFamily="2" charset="0"/>
              </a:rPr>
              <a:t>ৎ </a:t>
            </a:r>
            <a:r>
              <a:rPr lang="en-US" sz="3200" dirty="0" err="1" smtClean="0">
                <a:solidFill>
                  <a:prstClr val="white"/>
                </a:solidFill>
                <a:latin typeface="NikoshBAN" pitchFamily="2" charset="0"/>
                <a:cs typeface="NikoshBAN" pitchFamily="2" charset="0"/>
              </a:rPr>
              <a:t>বর্তনীতে</a:t>
            </a:r>
            <a:r>
              <a:rPr lang="en-US" sz="3200" dirty="0" smtClean="0">
                <a:solidFill>
                  <a:prstClr val="white"/>
                </a:solidFill>
                <a:latin typeface="NikoshBAN" pitchFamily="2" charset="0"/>
                <a:cs typeface="NikoshBAN" pitchFamily="2" charset="0"/>
              </a:rPr>
              <a:t> </a:t>
            </a:r>
            <a:r>
              <a:rPr lang="en-US" sz="3200" dirty="0" smtClean="0">
                <a:solidFill>
                  <a:prstClr val="white"/>
                </a:solidFill>
                <a:latin typeface="Arial" pitchFamily="34" charset="0"/>
                <a:cs typeface="Arial" pitchFamily="34" charset="0"/>
              </a:rPr>
              <a:t>B,C </a:t>
            </a:r>
            <a:r>
              <a:rPr lang="en-US" sz="3200" dirty="0" err="1" smtClean="0">
                <a:solidFill>
                  <a:prstClr val="white"/>
                </a:solidFill>
                <a:latin typeface="NikoshBAN" pitchFamily="2" charset="0"/>
                <a:cs typeface="NikoshBAN" pitchFamily="2" charset="0"/>
              </a:rPr>
              <a:t>বিন্দুতে</a:t>
            </a:r>
            <a:r>
              <a:rPr lang="en-US" sz="3200" dirty="0" smtClean="0">
                <a:solidFill>
                  <a:prstClr val="white"/>
                </a:solidFill>
                <a:latin typeface="NikoshBAN" pitchFamily="2" charset="0"/>
                <a:cs typeface="NikoshBAN" pitchFamily="2" charset="0"/>
              </a:rPr>
              <a:t> </a:t>
            </a:r>
            <a:r>
              <a:rPr lang="en-US" sz="3200" dirty="0" smtClean="0">
                <a:solidFill>
                  <a:prstClr val="white"/>
                </a:solidFill>
                <a:latin typeface="Arial" pitchFamily="34" charset="0"/>
                <a:cs typeface="Arial" pitchFamily="34" charset="0"/>
              </a:rPr>
              <a:t> </a:t>
            </a:r>
            <a:r>
              <a:rPr lang="en-US" sz="3200" dirty="0" err="1" smtClean="0">
                <a:solidFill>
                  <a:prstClr val="white"/>
                </a:solidFill>
                <a:latin typeface="NikoshBAN" pitchFamily="2" charset="0"/>
                <a:cs typeface="NikoshBAN" pitchFamily="2" charset="0"/>
              </a:rPr>
              <a:t>ব্যবহৃত</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উপকরণ</a:t>
            </a:r>
            <a:r>
              <a:rPr lang="en-US" sz="3200" dirty="0" smtClean="0">
                <a:solidFill>
                  <a:prstClr val="white"/>
                </a:solidFill>
                <a:latin typeface="NikoshBAN" pitchFamily="2" charset="0"/>
                <a:cs typeface="NikoshBAN" pitchFamily="2" charset="0"/>
              </a:rPr>
              <a:t> </a:t>
            </a:r>
          </a:p>
          <a:p>
            <a:r>
              <a:rPr lang="en-US" sz="3200" dirty="0" err="1" smtClean="0">
                <a:solidFill>
                  <a:prstClr val="white"/>
                </a:solidFill>
                <a:latin typeface="NikoshBAN" pitchFamily="2" charset="0"/>
                <a:cs typeface="NikoshBAN" pitchFamily="2" charset="0"/>
              </a:rPr>
              <a:t>গুলোর</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বিভব</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পার্থক্য</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এবং</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তুল্য</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রোধ</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নির্ণয়</a:t>
            </a:r>
            <a:r>
              <a:rPr lang="en-US" sz="3200" dirty="0" smtClean="0">
                <a:solidFill>
                  <a:prstClr val="white"/>
                </a:solidFill>
                <a:latin typeface="NikoshBAN" pitchFamily="2" charset="0"/>
                <a:cs typeface="NikoshBAN" pitchFamily="2" charset="0"/>
              </a:rPr>
              <a:t> </a:t>
            </a:r>
            <a:r>
              <a:rPr lang="en-US" sz="3200" dirty="0" err="1" smtClean="0">
                <a:solidFill>
                  <a:prstClr val="white"/>
                </a:solidFill>
                <a:latin typeface="NikoshBAN" pitchFamily="2" charset="0"/>
                <a:cs typeface="NikoshBAN" pitchFamily="2" charset="0"/>
              </a:rPr>
              <a:t>কর</a:t>
            </a:r>
            <a:r>
              <a:rPr lang="en-US" sz="3200" dirty="0" smtClean="0">
                <a:solidFill>
                  <a:prstClr val="white"/>
                </a:solidFill>
                <a:latin typeface="NikoshBAN" pitchFamily="2" charset="0"/>
                <a:cs typeface="NikoshBAN" pitchFamily="2" charset="0"/>
              </a:rPr>
              <a:t>।</a:t>
            </a:r>
            <a:endParaRPr lang="en-US" sz="3200" dirty="0">
              <a:solidFill>
                <a:prstClr val="white"/>
              </a:solidFill>
              <a:latin typeface="NikoshBAN" pitchFamily="2" charset="0"/>
              <a:cs typeface="NikoshBAN" pitchFamily="2" charset="0"/>
            </a:endParaRPr>
          </a:p>
        </p:txBody>
      </p:sp>
      <p:grpSp>
        <p:nvGrpSpPr>
          <p:cNvPr id="3" name="Group 5"/>
          <p:cNvGrpSpPr/>
          <p:nvPr/>
        </p:nvGrpSpPr>
        <p:grpSpPr>
          <a:xfrm>
            <a:off x="2599538" y="1245513"/>
            <a:ext cx="4334662" cy="3250287"/>
            <a:chOff x="3733800" y="990600"/>
            <a:chExt cx="4334662" cy="3250287"/>
          </a:xfrm>
        </p:grpSpPr>
        <p:pic>
          <p:nvPicPr>
            <p:cNvPr id="8" name="Picture 7" descr="Curcit1.png"/>
            <p:cNvPicPr>
              <a:picLocks noChangeAspect="1"/>
            </p:cNvPicPr>
            <p:nvPr/>
          </p:nvPicPr>
          <p:blipFill>
            <a:blip r:embed="rId3" cstate="print"/>
            <a:stretch>
              <a:fillRect/>
            </a:stretch>
          </p:blipFill>
          <p:spPr>
            <a:xfrm>
              <a:off x="3733800" y="990600"/>
              <a:ext cx="4334662" cy="2819400"/>
            </a:xfrm>
            <a:prstGeom prst="rect">
              <a:avLst/>
            </a:prstGeom>
          </p:spPr>
        </p:pic>
        <p:sp>
          <p:nvSpPr>
            <p:cNvPr id="9" name="TextBox 8"/>
            <p:cNvSpPr txBox="1"/>
            <p:nvPr/>
          </p:nvSpPr>
          <p:spPr>
            <a:xfrm>
              <a:off x="5049547" y="1066800"/>
              <a:ext cx="817853" cy="461665"/>
            </a:xfrm>
            <a:prstGeom prst="rect">
              <a:avLst/>
            </a:prstGeom>
            <a:noFill/>
          </p:spPr>
          <p:txBody>
            <a:bodyPr wrap="none" rtlCol="0">
              <a:spAutoFit/>
            </a:bodyPr>
            <a:lstStyle/>
            <a:p>
              <a:r>
                <a:rPr lang="en-US" sz="2400" dirty="0" smtClean="0">
                  <a:solidFill>
                    <a:prstClr val="black"/>
                  </a:solidFill>
                  <a:latin typeface="Arial" pitchFamily="34" charset="0"/>
                  <a:cs typeface="Arial" pitchFamily="34" charset="0"/>
                </a:rPr>
                <a:t>18 V</a:t>
              </a:r>
              <a:endParaRPr lang="en-US" sz="2400" dirty="0">
                <a:solidFill>
                  <a:prstClr val="black"/>
                </a:solidFill>
                <a:latin typeface="Arial" pitchFamily="34" charset="0"/>
                <a:cs typeface="Arial" pitchFamily="34" charset="0"/>
              </a:endParaRPr>
            </a:p>
          </p:txBody>
        </p:sp>
        <p:sp>
          <p:nvSpPr>
            <p:cNvPr id="10" name="TextBox 9"/>
            <p:cNvSpPr txBox="1"/>
            <p:nvPr/>
          </p:nvSpPr>
          <p:spPr>
            <a:xfrm>
              <a:off x="4596063" y="2334126"/>
              <a:ext cx="676788" cy="461665"/>
            </a:xfrm>
            <a:prstGeom prst="rect">
              <a:avLst/>
            </a:prstGeom>
            <a:noFill/>
          </p:spPr>
          <p:txBody>
            <a:bodyPr wrap="none" rtlCol="0">
              <a:spAutoFit/>
            </a:bodyPr>
            <a:lstStyle/>
            <a:p>
              <a:r>
                <a:rPr lang="en-US" sz="2400" dirty="0" smtClean="0">
                  <a:solidFill>
                    <a:prstClr val="black"/>
                  </a:solidFill>
                  <a:latin typeface="Arial" pitchFamily="34" charset="0"/>
                  <a:cs typeface="Arial" pitchFamily="34" charset="0"/>
                </a:rPr>
                <a:t>4 </a:t>
              </a:r>
              <a:r>
                <a:rPr lang="en-US" sz="2400" dirty="0" smtClean="0">
                  <a:solidFill>
                    <a:prstClr val="black"/>
                  </a:solidFill>
                  <a:latin typeface="Arial" pitchFamily="34" charset="0"/>
                  <a:cs typeface="Arial" pitchFamily="34" charset="0"/>
                  <a:sym typeface="Symbol"/>
                </a:rPr>
                <a:t></a:t>
              </a:r>
              <a:endParaRPr lang="en-US" sz="2400" dirty="0">
                <a:solidFill>
                  <a:prstClr val="black"/>
                </a:solidFill>
                <a:latin typeface="Arial" pitchFamily="34" charset="0"/>
                <a:cs typeface="Arial" pitchFamily="34" charset="0"/>
              </a:endParaRPr>
            </a:p>
          </p:txBody>
        </p:sp>
        <p:sp>
          <p:nvSpPr>
            <p:cNvPr id="11" name="TextBox 10"/>
            <p:cNvSpPr txBox="1"/>
            <p:nvPr/>
          </p:nvSpPr>
          <p:spPr>
            <a:xfrm>
              <a:off x="6324600" y="1676400"/>
              <a:ext cx="671979" cy="461665"/>
            </a:xfrm>
            <a:prstGeom prst="rect">
              <a:avLst/>
            </a:prstGeom>
            <a:noFill/>
          </p:spPr>
          <p:txBody>
            <a:bodyPr wrap="none" rtlCol="0">
              <a:spAutoFit/>
            </a:bodyPr>
            <a:lstStyle/>
            <a:p>
              <a:r>
                <a:rPr lang="en-US" sz="2400" dirty="0" smtClean="0">
                  <a:solidFill>
                    <a:prstClr val="black"/>
                  </a:solidFill>
                  <a:latin typeface="Arial" pitchFamily="34" charset="0"/>
                  <a:cs typeface="Arial" pitchFamily="34" charset="0"/>
                </a:rPr>
                <a:t>6 </a:t>
              </a:r>
              <a:r>
                <a:rPr lang="en-US" sz="2400" dirty="0" smtClean="0">
                  <a:solidFill>
                    <a:prstClr val="black"/>
                  </a:solidFill>
                  <a:latin typeface="Arial" pitchFamily="34" charset="0"/>
                  <a:cs typeface="Arial" pitchFamily="34" charset="0"/>
                  <a:sym typeface="Symbol"/>
                </a:rPr>
                <a:t></a:t>
              </a:r>
              <a:endParaRPr lang="en-US" sz="2400" dirty="0">
                <a:solidFill>
                  <a:prstClr val="black"/>
                </a:solidFill>
                <a:latin typeface="Arial" pitchFamily="34" charset="0"/>
                <a:cs typeface="Arial" pitchFamily="34" charset="0"/>
              </a:endParaRPr>
            </a:p>
          </p:txBody>
        </p:sp>
        <p:sp>
          <p:nvSpPr>
            <p:cNvPr id="12" name="TextBox 11"/>
            <p:cNvSpPr txBox="1"/>
            <p:nvPr/>
          </p:nvSpPr>
          <p:spPr>
            <a:xfrm>
              <a:off x="6324600" y="2971800"/>
              <a:ext cx="676788" cy="461665"/>
            </a:xfrm>
            <a:prstGeom prst="rect">
              <a:avLst/>
            </a:prstGeom>
            <a:noFill/>
          </p:spPr>
          <p:txBody>
            <a:bodyPr wrap="none" rtlCol="0">
              <a:spAutoFit/>
            </a:bodyPr>
            <a:lstStyle/>
            <a:p>
              <a:r>
                <a:rPr lang="en-US" sz="2400" dirty="0" smtClean="0">
                  <a:solidFill>
                    <a:prstClr val="black"/>
                  </a:solidFill>
                  <a:latin typeface="Arial" pitchFamily="34" charset="0"/>
                  <a:cs typeface="Arial" pitchFamily="34" charset="0"/>
                </a:rPr>
                <a:t>3 </a:t>
              </a:r>
              <a:r>
                <a:rPr lang="en-US" sz="2400" dirty="0" smtClean="0">
                  <a:solidFill>
                    <a:prstClr val="black"/>
                  </a:solidFill>
                  <a:latin typeface="Arial" pitchFamily="34" charset="0"/>
                  <a:cs typeface="Arial" pitchFamily="34" charset="0"/>
                  <a:sym typeface="Symbol"/>
                </a:rPr>
                <a:t></a:t>
              </a:r>
              <a:endParaRPr lang="en-US" sz="2400" dirty="0">
                <a:solidFill>
                  <a:prstClr val="black"/>
                </a:solidFill>
                <a:latin typeface="Arial" pitchFamily="34" charset="0"/>
                <a:cs typeface="Arial" pitchFamily="34" charset="0"/>
              </a:endParaRPr>
            </a:p>
          </p:txBody>
        </p:sp>
        <p:sp>
          <p:nvSpPr>
            <p:cNvPr id="13" name="TextBox 12"/>
            <p:cNvSpPr txBox="1"/>
            <p:nvPr/>
          </p:nvSpPr>
          <p:spPr>
            <a:xfrm>
              <a:off x="6400800" y="3810000"/>
              <a:ext cx="529312" cy="430887"/>
            </a:xfrm>
            <a:prstGeom prst="rect">
              <a:avLst/>
            </a:prstGeom>
            <a:noFill/>
          </p:spPr>
          <p:txBody>
            <a:bodyPr wrap="none" rtlCol="0">
              <a:spAutoFit/>
            </a:bodyPr>
            <a:lstStyle/>
            <a:p>
              <a:r>
                <a:rPr lang="en-US" sz="2200" dirty="0" smtClean="0">
                  <a:solidFill>
                    <a:srgbClr val="FF0000"/>
                  </a:solidFill>
                  <a:latin typeface="Arial" pitchFamily="34" charset="0"/>
                  <a:cs typeface="Arial" pitchFamily="34" charset="0"/>
                </a:rPr>
                <a:t>2A</a:t>
              </a:r>
              <a:endParaRPr lang="en-US" sz="2200" dirty="0">
                <a:solidFill>
                  <a:srgbClr val="FF0000"/>
                </a:solidFill>
                <a:latin typeface="Arial" pitchFamily="34" charset="0"/>
                <a:cs typeface="Arial" pitchFamily="34" charset="0"/>
              </a:endParaRPr>
            </a:p>
          </p:txBody>
        </p:sp>
        <p:sp>
          <p:nvSpPr>
            <p:cNvPr id="14" name="TextBox 13"/>
            <p:cNvSpPr txBox="1"/>
            <p:nvPr/>
          </p:nvSpPr>
          <p:spPr>
            <a:xfrm>
              <a:off x="6481088" y="2362200"/>
              <a:ext cx="529312" cy="430887"/>
            </a:xfrm>
            <a:prstGeom prst="rect">
              <a:avLst/>
            </a:prstGeom>
            <a:noFill/>
          </p:spPr>
          <p:txBody>
            <a:bodyPr wrap="none" rtlCol="0">
              <a:spAutoFit/>
            </a:bodyPr>
            <a:lstStyle/>
            <a:p>
              <a:r>
                <a:rPr lang="en-US" sz="2200" dirty="0" smtClean="0">
                  <a:solidFill>
                    <a:srgbClr val="FF0000"/>
                  </a:solidFill>
                  <a:latin typeface="Arial" pitchFamily="34" charset="0"/>
                  <a:cs typeface="Arial" pitchFamily="34" charset="0"/>
                </a:rPr>
                <a:t>1A</a:t>
              </a:r>
              <a:endParaRPr lang="en-US" sz="2200" dirty="0">
                <a:solidFill>
                  <a:srgbClr val="FF0000"/>
                </a:solidFill>
                <a:latin typeface="Arial" pitchFamily="34" charset="0"/>
                <a:cs typeface="Arial" pitchFamily="34" charset="0"/>
              </a:endParaRPr>
            </a:p>
          </p:txBody>
        </p:sp>
        <p:sp>
          <p:nvSpPr>
            <p:cNvPr id="15" name="TextBox 14"/>
            <p:cNvSpPr txBox="1"/>
            <p:nvPr/>
          </p:nvSpPr>
          <p:spPr>
            <a:xfrm>
              <a:off x="4648200" y="3195935"/>
              <a:ext cx="529312" cy="430887"/>
            </a:xfrm>
            <a:prstGeom prst="rect">
              <a:avLst/>
            </a:prstGeom>
            <a:noFill/>
          </p:spPr>
          <p:txBody>
            <a:bodyPr wrap="none" rtlCol="0">
              <a:spAutoFit/>
            </a:bodyPr>
            <a:lstStyle/>
            <a:p>
              <a:r>
                <a:rPr lang="en-US" sz="2200" dirty="0" smtClean="0">
                  <a:solidFill>
                    <a:srgbClr val="FF0000"/>
                  </a:solidFill>
                  <a:latin typeface="Arial" pitchFamily="34" charset="0"/>
                  <a:cs typeface="Arial" pitchFamily="34" charset="0"/>
                </a:rPr>
                <a:t>3A</a:t>
              </a:r>
              <a:endParaRPr lang="en-US" sz="2200" dirty="0">
                <a:solidFill>
                  <a:srgbClr val="FF0000"/>
                </a:solidFill>
                <a:latin typeface="Arial" pitchFamily="34" charset="0"/>
                <a:cs typeface="Arial" pitchFamily="34" charset="0"/>
              </a:endParaRPr>
            </a:p>
          </p:txBody>
        </p:sp>
        <p:cxnSp>
          <p:nvCxnSpPr>
            <p:cNvPr id="16" name="Straight Arrow Connector 15"/>
            <p:cNvCxnSpPr/>
            <p:nvPr/>
          </p:nvCxnSpPr>
          <p:spPr>
            <a:xfrm>
              <a:off x="6376737" y="3781926"/>
              <a:ext cx="609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400800" y="2362200"/>
              <a:ext cx="609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644189" y="3198812"/>
              <a:ext cx="609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14800" y="2495490"/>
              <a:ext cx="356188" cy="400110"/>
            </a:xfrm>
            <a:prstGeom prst="rect">
              <a:avLst/>
            </a:prstGeom>
            <a:noFill/>
          </p:spPr>
          <p:txBody>
            <a:bodyPr wrap="none" rtlCol="0">
              <a:spAutoFit/>
            </a:bodyPr>
            <a:lstStyle/>
            <a:p>
              <a:r>
                <a:rPr lang="en-US" sz="2000" dirty="0" smtClean="0">
                  <a:solidFill>
                    <a:prstClr val="black"/>
                  </a:solidFill>
                  <a:latin typeface="Arial" pitchFamily="34" charset="0"/>
                  <a:cs typeface="Arial" pitchFamily="34" charset="0"/>
                </a:rPr>
                <a:t>A</a:t>
              </a:r>
              <a:endParaRPr lang="en-US" sz="2000" dirty="0">
                <a:solidFill>
                  <a:prstClr val="black"/>
                </a:solidFill>
                <a:latin typeface="Arial" pitchFamily="34" charset="0"/>
                <a:cs typeface="Arial" pitchFamily="34" charset="0"/>
              </a:endParaRPr>
            </a:p>
          </p:txBody>
        </p:sp>
        <p:sp>
          <p:nvSpPr>
            <p:cNvPr id="20" name="TextBox 19"/>
            <p:cNvSpPr txBox="1"/>
            <p:nvPr/>
          </p:nvSpPr>
          <p:spPr>
            <a:xfrm>
              <a:off x="5562600" y="2495490"/>
              <a:ext cx="356188" cy="400110"/>
            </a:xfrm>
            <a:prstGeom prst="rect">
              <a:avLst/>
            </a:prstGeom>
            <a:noFill/>
          </p:spPr>
          <p:txBody>
            <a:bodyPr wrap="none" rtlCol="0">
              <a:spAutoFit/>
            </a:bodyPr>
            <a:lstStyle/>
            <a:p>
              <a:r>
                <a:rPr lang="en-US" sz="2000" dirty="0" smtClean="0">
                  <a:solidFill>
                    <a:prstClr val="black"/>
                  </a:solidFill>
                  <a:latin typeface="Arial" pitchFamily="34" charset="0"/>
                  <a:cs typeface="Arial" pitchFamily="34" charset="0"/>
                </a:rPr>
                <a:t>B</a:t>
              </a:r>
              <a:endParaRPr lang="en-US" sz="2000" dirty="0">
                <a:solidFill>
                  <a:prstClr val="black"/>
                </a:solidFill>
                <a:latin typeface="Arial" pitchFamily="34" charset="0"/>
                <a:cs typeface="Arial" pitchFamily="34" charset="0"/>
              </a:endParaRPr>
            </a:p>
          </p:txBody>
        </p:sp>
        <p:sp>
          <p:nvSpPr>
            <p:cNvPr id="21" name="TextBox 20"/>
            <p:cNvSpPr txBox="1"/>
            <p:nvPr/>
          </p:nvSpPr>
          <p:spPr>
            <a:xfrm>
              <a:off x="7391400" y="2495490"/>
              <a:ext cx="370614" cy="400110"/>
            </a:xfrm>
            <a:prstGeom prst="rect">
              <a:avLst/>
            </a:prstGeom>
            <a:noFill/>
          </p:spPr>
          <p:txBody>
            <a:bodyPr wrap="none" rtlCol="0">
              <a:spAutoFit/>
            </a:bodyPr>
            <a:lstStyle/>
            <a:p>
              <a:r>
                <a:rPr lang="en-US" sz="2000" dirty="0" smtClean="0">
                  <a:solidFill>
                    <a:prstClr val="black"/>
                  </a:solidFill>
                  <a:latin typeface="Arial" pitchFamily="34" charset="0"/>
                  <a:cs typeface="Arial" pitchFamily="34" charset="0"/>
                </a:rPr>
                <a:t>C</a:t>
              </a:r>
              <a:endParaRPr lang="en-US" sz="2000" dirty="0">
                <a:solidFill>
                  <a:prstClr val="black"/>
                </a:solidFill>
                <a:latin typeface="Arial" pitchFamily="34" charset="0"/>
                <a:cs typeface="Arial" pitchFamily="34" charset="0"/>
              </a:endParaRPr>
            </a:p>
          </p:txBody>
        </p:sp>
        <p:sp>
          <p:nvSpPr>
            <p:cNvPr id="22" name="Right Brace 21"/>
            <p:cNvSpPr/>
            <p:nvPr/>
          </p:nvSpPr>
          <p:spPr>
            <a:xfrm rot="16200000">
              <a:off x="4838700" y="1638300"/>
              <a:ext cx="381000" cy="1371600"/>
            </a:xfrm>
            <a:prstGeom prst="rightBrace">
              <a:avLst>
                <a:gd name="adj1" fmla="val 26256"/>
                <a:gd name="adj2" fmla="val 46211"/>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3" name="TextBox 22"/>
            <p:cNvSpPr txBox="1"/>
            <p:nvPr/>
          </p:nvSpPr>
          <p:spPr>
            <a:xfrm>
              <a:off x="4267200" y="1905000"/>
              <a:ext cx="712054" cy="400110"/>
            </a:xfrm>
            <a:prstGeom prst="rect">
              <a:avLst/>
            </a:prstGeom>
            <a:noFill/>
          </p:spPr>
          <p:txBody>
            <a:bodyPr wrap="none" rtlCol="0">
              <a:spAutoFit/>
            </a:bodyPr>
            <a:lstStyle/>
            <a:p>
              <a:r>
                <a:rPr lang="en-US" sz="2000" dirty="0" smtClean="0">
                  <a:solidFill>
                    <a:srgbClr val="1F497D">
                      <a:lumMod val="60000"/>
                      <a:lumOff val="40000"/>
                    </a:srgbClr>
                  </a:solidFill>
                  <a:latin typeface="Arial" pitchFamily="34" charset="0"/>
                  <a:cs typeface="Arial" pitchFamily="34" charset="0"/>
                </a:rPr>
                <a:t>12 V</a:t>
              </a:r>
              <a:endParaRPr lang="en-US" sz="2000" dirty="0">
                <a:solidFill>
                  <a:srgbClr val="1F497D">
                    <a:lumMod val="60000"/>
                    <a:lumOff val="40000"/>
                  </a:srgbClr>
                </a:solidFill>
                <a:latin typeface="Arial" pitchFamily="34" charset="0"/>
                <a:cs typeface="Arial" pitchFamily="34" charset="0"/>
              </a:endParaRPr>
            </a:p>
          </p:txBody>
        </p:sp>
        <p:sp>
          <p:nvSpPr>
            <p:cNvPr id="24" name="Left Brace 23"/>
            <p:cNvSpPr/>
            <p:nvPr/>
          </p:nvSpPr>
          <p:spPr>
            <a:xfrm rot="5400000">
              <a:off x="6491037" y="2019300"/>
              <a:ext cx="381000" cy="1524000"/>
            </a:xfrm>
            <a:prstGeom prst="leftBrace">
              <a:avLst>
                <a:gd name="adj1" fmla="val 20322"/>
                <a:gd name="adj2" fmla="val 718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70C0"/>
                </a:solidFill>
              </a:endParaRPr>
            </a:p>
          </p:txBody>
        </p:sp>
        <p:sp>
          <p:nvSpPr>
            <p:cNvPr id="25" name="TextBox 24"/>
            <p:cNvSpPr txBox="1"/>
            <p:nvPr/>
          </p:nvSpPr>
          <p:spPr>
            <a:xfrm>
              <a:off x="5919537" y="2471427"/>
              <a:ext cx="569387" cy="400110"/>
            </a:xfrm>
            <a:prstGeom prst="rect">
              <a:avLst/>
            </a:prstGeom>
            <a:noFill/>
          </p:spPr>
          <p:txBody>
            <a:bodyPr wrap="none" rtlCol="0">
              <a:spAutoFit/>
            </a:bodyPr>
            <a:lstStyle/>
            <a:p>
              <a:r>
                <a:rPr lang="en-US" sz="2000" dirty="0" smtClean="0">
                  <a:solidFill>
                    <a:srgbClr val="1F497D">
                      <a:lumMod val="60000"/>
                      <a:lumOff val="40000"/>
                    </a:srgbClr>
                  </a:solidFill>
                  <a:latin typeface="Arial" pitchFamily="34" charset="0"/>
                  <a:cs typeface="Arial" pitchFamily="34" charset="0"/>
                </a:rPr>
                <a:t>6 V</a:t>
              </a:r>
              <a:endParaRPr lang="en-US" sz="2000" dirty="0">
                <a:solidFill>
                  <a:srgbClr val="1F497D">
                    <a:lumMod val="60000"/>
                    <a:lumOff val="40000"/>
                  </a:srgbClr>
                </a:solidFill>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descr="convex_glass_lenses_by_joaoyates-d34qp24.png"/>
          <p:cNvPicPr>
            <a:picLocks noChangeAspect="1"/>
          </p:cNvPicPr>
          <p:nvPr/>
        </p:nvPicPr>
        <p:blipFill>
          <a:blip r:embed="rId2" cstate="print"/>
          <a:stretch>
            <a:fillRect/>
          </a:stretch>
        </p:blipFill>
        <p:spPr>
          <a:xfrm>
            <a:off x="0" y="838200"/>
            <a:ext cx="9144000" cy="5143500"/>
          </a:xfrm>
          <a:prstGeom prst="rect">
            <a:avLst/>
          </a:prstGeom>
        </p:spPr>
      </p:pic>
      <p:pic>
        <p:nvPicPr>
          <p:cNvPr id="3" name="Picture 2" descr="Thanks.png"/>
          <p:cNvPicPr>
            <a:picLocks noChangeAspect="1"/>
          </p:cNvPicPr>
          <p:nvPr/>
        </p:nvPicPr>
        <p:blipFill>
          <a:blip r:embed="rId3" cstate="print"/>
          <a:stretch>
            <a:fillRect/>
          </a:stretch>
        </p:blipFill>
        <p:spPr>
          <a:xfrm>
            <a:off x="2527646" y="2286000"/>
            <a:ext cx="4863754" cy="132409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যাঁর নির্দেশনা, পরামর্শ ও তত্ত্বাবধানে এই মডেল কন্টেন্ট সমৃদ্ধ হয়েছে </a:t>
            </a:r>
            <a:r>
              <a:rPr lang="bn-BD" sz="3200" dirty="0" smtClean="0">
                <a:solidFill>
                  <a:srgbClr val="005426"/>
                </a:solidFill>
                <a:latin typeface="Nikosh" pitchFamily="2" charset="0"/>
                <a:cs typeface="Nikosh" pitchFamily="2" charset="0"/>
              </a:rPr>
              <a:t>তিনি</a:t>
            </a:r>
            <a:r>
              <a:rPr lang="bn-IN" sz="3200" dirty="0" smtClean="0">
                <a:solidFill>
                  <a:srgbClr val="005426"/>
                </a:solidFill>
                <a:latin typeface="Nikosh" pitchFamily="2" charset="0"/>
                <a:cs typeface="Nikosh" pitchFamily="2" charset="0"/>
              </a:rPr>
              <a:t>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642078"/>
            <a:ext cx="8763000" cy="584775"/>
          </a:xfrm>
          <a:prstGeom prst="rect">
            <a:avLst/>
          </a:prstGeom>
          <a:solidFill>
            <a:srgbClr val="66CCFF"/>
          </a:solidFill>
        </p:spPr>
        <p:txBody>
          <a:bodyPr wrap="square" rtlCol="0">
            <a:spAutoFit/>
          </a:bodyPr>
          <a:lstStyle/>
          <a:p>
            <a:r>
              <a:rPr lang="bn-IN" sz="3200" dirty="0" smtClean="0">
                <a:latin typeface="Nikosh" pitchFamily="2" charset="0"/>
                <a:cs typeface="Nikosh" pitchFamily="2" charset="0"/>
              </a:rPr>
              <a:t>জনাব সামসুদ্দিন আহমেদ</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তালুকদার</a:t>
            </a:r>
            <a:r>
              <a:rPr lang="bn-IN" sz="3200" dirty="0" smtClean="0">
                <a:latin typeface="Nikosh" pitchFamily="2" charset="0"/>
                <a:cs typeface="Nikosh" pitchFamily="2" charset="0"/>
              </a:rPr>
              <a:t>, </a:t>
            </a:r>
            <a:r>
              <a:rPr lang="bn-BD" sz="3200" dirty="0" smtClean="0">
                <a:latin typeface="Nikosh" pitchFamily="2" charset="0"/>
                <a:cs typeface="Nikosh" pitchFamily="2" charset="0"/>
              </a:rPr>
              <a:t>শিক্ষক প্রশিক্ষক</a:t>
            </a:r>
            <a:r>
              <a:rPr lang="bn-IN" sz="3200" dirty="0" smtClean="0">
                <a:latin typeface="Nikosh" pitchFamily="2" charset="0"/>
                <a:cs typeface="Nikosh" pitchFamily="2" charset="0"/>
              </a:rPr>
              <a:t>, </a:t>
            </a:r>
            <a:r>
              <a:rPr lang="bn-IN" sz="3200" dirty="0">
                <a:latin typeface="Nikosh" pitchFamily="2" charset="0"/>
                <a:cs typeface="Nikosh" pitchFamily="2" charset="0"/>
              </a:rPr>
              <a:t>টিটিসি, </a:t>
            </a:r>
            <a:r>
              <a:rPr lang="bn-IN" sz="3200" dirty="0" smtClean="0">
                <a:latin typeface="Nikosh" pitchFamily="2" charset="0"/>
                <a:cs typeface="Nikosh" pitchFamily="2" charset="0"/>
              </a:rPr>
              <a:t>কুমিল্লা</a:t>
            </a:r>
            <a:endParaRPr lang="bn-IN" sz="3200" dirty="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241979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solidFill>
                  <a:prstClr val="black"/>
                </a:solidFill>
                <a:latin typeface="NikoshBAN" pitchFamily="2" charset="0"/>
                <a:cs typeface="NikoshBAN" pitchFamily="2" charset="0"/>
              </a:rPr>
              <a:t>এ,কে,এম,আই,খায়রুল</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আলম</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en-US" sz="2800" spc="-150" dirty="0" err="1" smtClean="0">
                <a:solidFill>
                  <a:prstClr val="black"/>
                </a:solidFill>
                <a:latin typeface="NikoshBAN" pitchFamily="2" charset="0"/>
                <a:cs typeface="NikoshBAN" pitchFamily="2" charset="0"/>
              </a:rPr>
              <a:t>নিউ</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মডেল</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বহমুখী</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en-US" sz="2800" dirty="0" err="1" smtClean="0">
                <a:solidFill>
                  <a:prstClr val="black"/>
                </a:solidFill>
                <a:latin typeface="NikoshBAN" pitchFamily="2" charset="0"/>
                <a:cs typeface="NikoshBAN" pitchFamily="2" charset="0"/>
              </a:rPr>
              <a:t>শুক্রাবাদ</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ঢাকা</a:t>
            </a:r>
            <a:r>
              <a:rPr lang="en-US" sz="2800" dirty="0" smtClean="0">
                <a:solidFill>
                  <a:prstClr val="black"/>
                </a:solidFill>
                <a:latin typeface="NikoshBAN" pitchFamily="2" charset="0"/>
                <a:cs typeface="NikoshBAN" pitchFamily="2" charset="0"/>
              </a:rPr>
              <a:t> – ১২০৭</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একাদশ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চল তড়িৎ</a:t>
            </a:r>
            <a:endParaRPr lang="en-US" sz="2800" dirty="0" smtClean="0">
              <a:solidFill>
                <a:prstClr val="black"/>
              </a:solidFill>
              <a:latin typeface="NikoshBAN" pitchFamily="2" charset="0"/>
              <a:cs typeface="NikoshBAN" pitchFamily="2" charset="0"/>
            </a:endParaRPr>
          </a:p>
        </p:txBody>
      </p:sp>
      <p:grpSp>
        <p:nvGrpSpPr>
          <p:cNvPr id="2"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pic>
        <p:nvPicPr>
          <p:cNvPr id="14" name="Picture 13" descr="Khairul_9.jpg"/>
          <p:cNvPicPr>
            <a:picLocks noChangeAspect="1"/>
          </p:cNvPicPr>
          <p:nvPr/>
        </p:nvPicPr>
        <p:blipFill>
          <a:blip r:embed="rId5" cstate="print"/>
          <a:stretch>
            <a:fillRect/>
          </a:stretch>
        </p:blipFill>
        <p:spPr>
          <a:xfrm>
            <a:off x="1828800" y="1143000"/>
            <a:ext cx="1240221" cy="1311533"/>
          </a:xfrm>
          <a:prstGeom prst="rect">
            <a:avLst/>
          </a:prstGeom>
          <a:effectLst>
            <a:softEdge rad="63500"/>
          </a:effectLst>
          <a:scene3d>
            <a:camera prst="isometricOffAxis1Right"/>
            <a:lightRig rig="threePt" dir="t"/>
          </a:scene3d>
        </p:spPr>
      </p:pic>
      <p:sp>
        <p:nvSpPr>
          <p:cNvPr id="13" name="Frame 12"/>
          <p:cNvSpPr/>
          <p:nvPr/>
        </p:nvSpPr>
        <p:spPr>
          <a:xfrm>
            <a:off x="0" y="0"/>
            <a:ext cx="9144000" cy="6858000"/>
          </a:xfrm>
          <a:prstGeom prst="frame">
            <a:avLst>
              <a:gd name="adj1" fmla="val 302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0" y="420469"/>
            <a:ext cx="281679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solidFill>
                  <a:prstClr val="white"/>
                </a:solidFill>
                <a:latin typeface="NikoshBAN" pitchFamily="2" charset="0"/>
                <a:cs typeface="NikoshBAN" pitchFamily="2" charset="0"/>
              </a:rPr>
              <a:t>নিচের</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ঘটনাটি</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দেখ</a:t>
            </a:r>
            <a:endParaRPr lang="en-US" sz="3600" dirty="0">
              <a:solidFill>
                <a:prstClr val="white"/>
              </a:solidFill>
              <a:latin typeface="NikoshBAN" pitchFamily="2" charset="0"/>
              <a:cs typeface="NikoshBAN" pitchFamily="2" charset="0"/>
            </a:endParaRPr>
          </a:p>
        </p:txBody>
      </p:sp>
      <p:grpSp>
        <p:nvGrpSpPr>
          <p:cNvPr id="6" name="Group 5"/>
          <p:cNvGrpSpPr/>
          <p:nvPr/>
        </p:nvGrpSpPr>
        <p:grpSpPr>
          <a:xfrm>
            <a:off x="0" y="1332204"/>
            <a:ext cx="9144000" cy="4458996"/>
            <a:chOff x="0" y="951204"/>
            <a:chExt cx="9144000" cy="4458996"/>
          </a:xfrm>
        </p:grpSpPr>
        <p:pic>
          <p:nvPicPr>
            <p:cNvPr id="2" name="Picture 1" descr="baseball 1.gif"/>
            <p:cNvPicPr>
              <a:picLocks noChangeAspect="1"/>
            </p:cNvPicPr>
            <p:nvPr/>
          </p:nvPicPr>
          <p:blipFill>
            <a:blip r:embed="rId3" cstate="print"/>
            <a:stretch>
              <a:fillRect/>
            </a:stretch>
          </p:blipFill>
          <p:spPr>
            <a:xfrm>
              <a:off x="600244" y="951204"/>
              <a:ext cx="7934156" cy="4458996"/>
            </a:xfrm>
            <a:prstGeom prst="rect">
              <a:avLst/>
            </a:prstGeom>
          </p:spPr>
        </p:pic>
        <p:sp>
          <p:nvSpPr>
            <p:cNvPr id="5" name="Rectangle 4"/>
            <p:cNvSpPr/>
            <p:nvPr/>
          </p:nvSpPr>
          <p:spPr>
            <a:xfrm>
              <a:off x="0" y="5257800"/>
              <a:ext cx="9144000" cy="15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Frame 6"/>
          <p:cNvSpPr/>
          <p:nvPr/>
        </p:nvSpPr>
        <p:spPr>
          <a:xfrm>
            <a:off x="0" y="0"/>
            <a:ext cx="9144000" cy="6858000"/>
          </a:xfrm>
          <a:prstGeom prst="frame">
            <a:avLst>
              <a:gd name="adj1" fmla="val 302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3" descr="2003_2538"/>
          <p:cNvPicPr>
            <a:picLocks noChangeAspect="1" noChangeArrowheads="1"/>
          </p:cNvPicPr>
          <p:nvPr/>
        </p:nvPicPr>
        <p:blipFill>
          <a:blip r:embed="rId3" cstate="print"/>
          <a:srcRect/>
          <a:stretch>
            <a:fillRect/>
          </a:stretch>
        </p:blipFill>
        <p:spPr bwMode="auto">
          <a:xfrm rot="16200000">
            <a:off x="1728942" y="404659"/>
            <a:ext cx="5914717" cy="5867400"/>
          </a:xfrm>
          <a:prstGeom prst="rect">
            <a:avLst/>
          </a:prstGeom>
          <a:noFill/>
          <a:ln w="9525">
            <a:noFill/>
            <a:miter lim="800000"/>
            <a:headEnd/>
            <a:tailEnd/>
          </a:ln>
          <a:effectLst>
            <a:glow rad="101600">
              <a:schemeClr val="accent5">
                <a:lumMod val="50000"/>
                <a:alpha val="60000"/>
              </a:schemeClr>
            </a:glow>
          </a:effectLst>
        </p:spPr>
      </p:pic>
      <p:sp>
        <p:nvSpPr>
          <p:cNvPr id="8" name="TextBox 7"/>
          <p:cNvSpPr txBox="1"/>
          <p:nvPr/>
        </p:nvSpPr>
        <p:spPr>
          <a:xfrm>
            <a:off x="3352800" y="1447800"/>
            <a:ext cx="2619628" cy="1015663"/>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6000" dirty="0" smtClean="0">
                <a:solidFill>
                  <a:prstClr val="white"/>
                </a:solidFill>
                <a:latin typeface="NikoshBAN" pitchFamily="2" charset="0"/>
                <a:cs typeface="NikoshBAN" pitchFamily="2" charset="0"/>
              </a:rPr>
              <a:t> </a:t>
            </a:r>
            <a:r>
              <a:rPr lang="en-US" sz="6000" dirty="0" err="1" smtClean="0">
                <a:solidFill>
                  <a:prstClr val="white"/>
                </a:solidFill>
                <a:latin typeface="NikoshBAN" pitchFamily="2" charset="0"/>
                <a:cs typeface="NikoshBAN" pitchFamily="2" charset="0"/>
              </a:rPr>
              <a:t>তুল্য</a:t>
            </a:r>
            <a:r>
              <a:rPr lang="en-US" sz="6000" dirty="0" smtClean="0">
                <a:solidFill>
                  <a:prstClr val="white"/>
                </a:solidFill>
                <a:latin typeface="NikoshBAN" pitchFamily="2" charset="0"/>
                <a:cs typeface="NikoshBAN" pitchFamily="2" charset="0"/>
              </a:rPr>
              <a:t> </a:t>
            </a:r>
            <a:r>
              <a:rPr lang="en-US" sz="6000" dirty="0" err="1" smtClean="0">
                <a:solidFill>
                  <a:prstClr val="white"/>
                </a:solidFill>
                <a:latin typeface="NikoshBAN" pitchFamily="2" charset="0"/>
                <a:cs typeface="NikoshBAN" pitchFamily="2" charset="0"/>
              </a:rPr>
              <a:t>রোধ</a:t>
            </a:r>
            <a:endParaRPr lang="en-US" sz="6000" dirty="0">
              <a:solidFill>
                <a:prstClr val="white"/>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302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85800" y="1487269"/>
            <a:ext cx="394851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smtClean="0">
                <a:solidFill>
                  <a:prstClr val="white"/>
                </a:solidFill>
                <a:latin typeface="NikoshBAN" pitchFamily="2" charset="0"/>
                <a:cs typeface="NikoshBAN" pitchFamily="2" charset="0"/>
              </a:rPr>
              <a:t>এ </a:t>
            </a:r>
            <a:r>
              <a:rPr lang="en-US" sz="3600" dirty="0" err="1" smtClean="0">
                <a:solidFill>
                  <a:prstClr val="white"/>
                </a:solidFill>
                <a:latin typeface="NikoshBAN" pitchFamily="2" charset="0"/>
                <a:cs typeface="NikoshBAN" pitchFamily="2" charset="0"/>
              </a:rPr>
              <a:t>পাঠ</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শেষে</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শিক্ষার্থীরা</a:t>
            </a:r>
            <a:r>
              <a:rPr lang="en-US" sz="3600" dirty="0" smtClean="0">
                <a:solidFill>
                  <a:prstClr val="white"/>
                </a:solidFill>
                <a:latin typeface="NikoshBAN" pitchFamily="2" charset="0"/>
                <a:cs typeface="NikoshBAN" pitchFamily="2" charset="0"/>
              </a:rPr>
              <a:t>…</a:t>
            </a:r>
            <a:endParaRPr lang="en-US" sz="3600" dirty="0">
              <a:solidFill>
                <a:prstClr val="white"/>
              </a:solidFill>
              <a:latin typeface="NikoshBAN" pitchFamily="2" charset="0"/>
              <a:cs typeface="NikoshBAN" pitchFamily="2" charset="0"/>
            </a:endParaRPr>
          </a:p>
        </p:txBody>
      </p:sp>
      <p:sp>
        <p:nvSpPr>
          <p:cNvPr id="5" name="TextBox 4"/>
          <p:cNvSpPr txBox="1"/>
          <p:nvPr/>
        </p:nvSpPr>
        <p:spPr>
          <a:xfrm>
            <a:off x="685800" y="5054025"/>
            <a:ext cx="5424883"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200" dirty="0" err="1" smtClean="0">
                <a:solidFill>
                  <a:prstClr val="white"/>
                </a:solidFill>
                <a:latin typeface="NikoshBAN" pitchFamily="2" charset="0"/>
                <a:cs typeface="NikoshBAN" pitchFamily="2" charset="0"/>
                <a:sym typeface="Webdings"/>
              </a:rPr>
              <a:t>বর্তনীতে</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তুল্য</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রোধ</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ব্যবহার</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করতে</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পারবে</a:t>
            </a:r>
            <a:endParaRPr lang="en-US" sz="3200" dirty="0">
              <a:solidFill>
                <a:prstClr val="white"/>
              </a:solidFill>
              <a:latin typeface="NikoshBAN" pitchFamily="2" charset="0"/>
              <a:cs typeface="NikoshBAN" pitchFamily="2" charset="0"/>
            </a:endParaRPr>
          </a:p>
        </p:txBody>
      </p:sp>
      <p:sp>
        <p:nvSpPr>
          <p:cNvPr id="6" name="TextBox 5"/>
          <p:cNvSpPr txBox="1"/>
          <p:nvPr/>
        </p:nvSpPr>
        <p:spPr>
          <a:xfrm>
            <a:off x="685800" y="3301425"/>
            <a:ext cx="7074373"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200" dirty="0" err="1" smtClean="0">
                <a:solidFill>
                  <a:prstClr val="white"/>
                </a:solidFill>
                <a:latin typeface="NikoshBAN" pitchFamily="2" charset="0"/>
                <a:cs typeface="NikoshBAN" pitchFamily="2" charset="0"/>
                <a:sym typeface="Webdings"/>
              </a:rPr>
              <a:t>স্থির</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রোধ</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এবং</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পরিবর্তনশীল</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রোধ</a:t>
            </a:r>
            <a:r>
              <a:rPr lang="en-US" sz="3200" dirty="0" smtClean="0">
                <a:solidFill>
                  <a:prstClr val="white"/>
                </a:solidFill>
                <a:latin typeface="NikoshBAN" pitchFamily="2" charset="0"/>
                <a:cs typeface="NikoshBAN" pitchFamily="2" charset="0"/>
                <a:sym typeface="Webdings"/>
              </a:rPr>
              <a:t> </a:t>
            </a:r>
            <a:r>
              <a:rPr lang="bn-BD" sz="3200" dirty="0" smtClean="0">
                <a:solidFill>
                  <a:prstClr val="white"/>
                </a:solidFill>
                <a:latin typeface="NikoshBAN" pitchFamily="2" charset="0"/>
                <a:cs typeface="NikoshBAN" pitchFamily="2" charset="0"/>
                <a:sym typeface="Webdings"/>
              </a:rPr>
              <a:t>চিহ্নিত</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করতে</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পারবে</a:t>
            </a:r>
            <a:endParaRPr lang="en-US" sz="3200" dirty="0">
              <a:solidFill>
                <a:prstClr val="white"/>
              </a:solidFill>
              <a:latin typeface="NikoshBAN" pitchFamily="2" charset="0"/>
              <a:cs typeface="NikoshBAN" pitchFamily="2" charset="0"/>
            </a:endParaRPr>
          </a:p>
        </p:txBody>
      </p:sp>
      <p:sp>
        <p:nvSpPr>
          <p:cNvPr id="7" name="TextBox 6"/>
          <p:cNvSpPr txBox="1"/>
          <p:nvPr/>
        </p:nvSpPr>
        <p:spPr>
          <a:xfrm>
            <a:off x="685800" y="4177725"/>
            <a:ext cx="606929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200" dirty="0" err="1" smtClean="0">
                <a:solidFill>
                  <a:prstClr val="white"/>
                </a:solidFill>
                <a:latin typeface="NikoshBAN" pitchFamily="2" charset="0"/>
                <a:cs typeface="NikoshBAN" pitchFamily="2" charset="0"/>
                <a:sym typeface="Webdings"/>
              </a:rPr>
              <a:t>শ্রেণি</a:t>
            </a:r>
            <a:r>
              <a:rPr lang="en-US" sz="3200" dirty="0" smtClean="0">
                <a:solidFill>
                  <a:prstClr val="white"/>
                </a:solidFill>
                <a:latin typeface="NikoshBAN" pitchFamily="2" charset="0"/>
                <a:cs typeface="NikoshBAN" pitchFamily="2" charset="0"/>
                <a:sym typeface="Webdings"/>
              </a:rPr>
              <a:t> ও </a:t>
            </a:r>
            <a:r>
              <a:rPr lang="en-US" sz="3200" dirty="0" err="1" smtClean="0">
                <a:solidFill>
                  <a:prstClr val="white"/>
                </a:solidFill>
                <a:latin typeface="NikoshBAN" pitchFamily="2" charset="0"/>
                <a:cs typeface="NikoshBAN" pitchFamily="2" charset="0"/>
                <a:sym typeface="Webdings"/>
              </a:rPr>
              <a:t>সমান্তরাল</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বর্তনী</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ব্যবহার</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করতে</a:t>
            </a:r>
            <a:r>
              <a:rPr lang="en-US" sz="3200" dirty="0" smtClean="0">
                <a:solidFill>
                  <a:prstClr val="white"/>
                </a:solidFill>
                <a:latin typeface="NikoshBAN" pitchFamily="2" charset="0"/>
                <a:cs typeface="NikoshBAN" pitchFamily="2" charset="0"/>
                <a:sym typeface="Webdings"/>
              </a:rPr>
              <a:t> </a:t>
            </a:r>
            <a:r>
              <a:rPr lang="en-US" sz="3200" dirty="0" err="1" smtClean="0">
                <a:solidFill>
                  <a:prstClr val="white"/>
                </a:solidFill>
                <a:latin typeface="NikoshBAN" pitchFamily="2" charset="0"/>
                <a:cs typeface="NikoshBAN" pitchFamily="2" charset="0"/>
                <a:sym typeface="Webdings"/>
              </a:rPr>
              <a:t>পারবে</a:t>
            </a:r>
            <a:endParaRPr lang="en-US" sz="3200" dirty="0">
              <a:solidFill>
                <a:prstClr val="white"/>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302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8" name="TextBox 7"/>
          <p:cNvSpPr txBox="1"/>
          <p:nvPr/>
        </p:nvSpPr>
        <p:spPr>
          <a:xfrm>
            <a:off x="685800" y="2514600"/>
            <a:ext cx="4373313"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200" dirty="0" err="1" smtClean="0">
                <a:solidFill>
                  <a:prstClr val="white"/>
                </a:solidFill>
                <a:latin typeface="NikoshBAN" pitchFamily="2" charset="0"/>
                <a:cs typeface="NikoshBAN" pitchFamily="2" charset="0"/>
                <a:sym typeface="Webdings"/>
              </a:rPr>
              <a:t>রো</a:t>
            </a:r>
            <a:r>
              <a:rPr lang="bn-BD" sz="3200" dirty="0" smtClean="0">
                <a:solidFill>
                  <a:prstClr val="white"/>
                </a:solidFill>
                <a:latin typeface="NikoshBAN" pitchFamily="2" charset="0"/>
                <a:cs typeface="NikoshBAN" pitchFamily="2" charset="0"/>
                <a:sym typeface="Webdings"/>
              </a:rPr>
              <a:t>ধের ধারণা বর্ণনা করতে </a:t>
            </a:r>
            <a:r>
              <a:rPr lang="en-US" sz="3200" dirty="0" err="1" smtClean="0">
                <a:solidFill>
                  <a:prstClr val="white"/>
                </a:solidFill>
                <a:latin typeface="NikoshBAN" pitchFamily="2" charset="0"/>
                <a:cs typeface="NikoshBAN" pitchFamily="2" charset="0"/>
                <a:sym typeface="Webdings"/>
              </a:rPr>
              <a:t>পারবে</a:t>
            </a:r>
            <a:endParaRPr lang="en-US" sz="3200" dirty="0">
              <a:solidFill>
                <a:prstClr val="white"/>
              </a:solidFill>
              <a:latin typeface="NikoshBAN" pitchFamily="2" charset="0"/>
              <a:cs typeface="NikoshBAN" pitchFamily="2" charset="0"/>
            </a:endParaRPr>
          </a:p>
        </p:txBody>
      </p:sp>
      <p:sp>
        <p:nvSpPr>
          <p:cNvPr id="10" name="TextBox 9"/>
          <p:cNvSpPr txBox="1"/>
          <p:nvPr/>
        </p:nvSpPr>
        <p:spPr>
          <a:xfrm>
            <a:off x="3474710" y="381000"/>
            <a:ext cx="1478290" cy="646331"/>
          </a:xfrm>
          <a:prstGeom prst="rect">
            <a:avLst/>
          </a:prstGeom>
          <a:solidFill>
            <a:schemeClr val="tx2">
              <a:lumMod val="40000"/>
              <a:lumOff val="60000"/>
            </a:schemeClr>
          </a:solidFill>
        </p:spPr>
        <p:txBody>
          <a:bodyPr wrap="none" rtlCol="0">
            <a:spAutoFit/>
          </a:bodyPr>
          <a:lstStyle/>
          <a:p>
            <a:r>
              <a:rPr lang="bn-BD" sz="3600" dirty="0" smtClean="0">
                <a:latin typeface="NikoshBAN" pitchFamily="2" charset="0"/>
                <a:cs typeface="NikoshBAN" pitchFamily="2" charset="0"/>
              </a:rPr>
              <a:t>শিখনফল</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Can 3"/>
          <p:cNvSpPr/>
          <p:nvPr/>
        </p:nvSpPr>
        <p:spPr>
          <a:xfrm rot="16200000">
            <a:off x="3162300" y="-254000"/>
            <a:ext cx="2438400" cy="6908800"/>
          </a:xfrm>
          <a:prstGeom prst="can">
            <a:avLst/>
          </a:prstGeom>
          <a:gradFill flip="none" rotWithShape="0">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9"/>
          <p:cNvGrpSpPr/>
          <p:nvPr/>
        </p:nvGrpSpPr>
        <p:grpSpPr>
          <a:xfrm>
            <a:off x="1752600" y="2273224"/>
            <a:ext cx="4380592" cy="317576"/>
            <a:chOff x="2362200" y="2286000"/>
            <a:chExt cx="4380592" cy="317576"/>
          </a:xfrm>
        </p:grpSpPr>
        <p:pic>
          <p:nvPicPr>
            <p:cNvPr id="46" name="Picture 45" descr="Electron.png"/>
            <p:cNvPicPr>
              <a:picLocks noChangeAspect="1"/>
            </p:cNvPicPr>
            <p:nvPr/>
          </p:nvPicPr>
          <p:blipFill>
            <a:blip r:embed="rId3" cstate="print"/>
            <a:stretch>
              <a:fillRect/>
            </a:stretch>
          </p:blipFill>
          <p:spPr>
            <a:xfrm>
              <a:off x="3581400" y="2286000"/>
              <a:ext cx="722992" cy="317576"/>
            </a:xfrm>
            <a:prstGeom prst="rect">
              <a:avLst/>
            </a:prstGeom>
          </p:spPr>
        </p:pic>
        <p:pic>
          <p:nvPicPr>
            <p:cNvPr id="47" name="Picture 46" descr="Electron.png"/>
            <p:cNvPicPr>
              <a:picLocks noChangeAspect="1"/>
            </p:cNvPicPr>
            <p:nvPr/>
          </p:nvPicPr>
          <p:blipFill>
            <a:blip r:embed="rId3" cstate="print"/>
            <a:stretch>
              <a:fillRect/>
            </a:stretch>
          </p:blipFill>
          <p:spPr>
            <a:xfrm>
              <a:off x="2362200" y="2286000"/>
              <a:ext cx="722992" cy="317576"/>
            </a:xfrm>
            <a:prstGeom prst="rect">
              <a:avLst/>
            </a:prstGeom>
          </p:spPr>
        </p:pic>
        <p:pic>
          <p:nvPicPr>
            <p:cNvPr id="48" name="Picture 47" descr="Electron.png"/>
            <p:cNvPicPr>
              <a:picLocks noChangeAspect="1"/>
            </p:cNvPicPr>
            <p:nvPr/>
          </p:nvPicPr>
          <p:blipFill>
            <a:blip r:embed="rId3" cstate="print"/>
            <a:stretch>
              <a:fillRect/>
            </a:stretch>
          </p:blipFill>
          <p:spPr>
            <a:xfrm>
              <a:off x="4953000" y="2286000"/>
              <a:ext cx="722992" cy="317576"/>
            </a:xfrm>
            <a:prstGeom prst="rect">
              <a:avLst/>
            </a:prstGeom>
          </p:spPr>
        </p:pic>
        <p:pic>
          <p:nvPicPr>
            <p:cNvPr id="49" name="Picture 48" descr="Electron.png"/>
            <p:cNvPicPr>
              <a:picLocks noChangeAspect="1"/>
            </p:cNvPicPr>
            <p:nvPr/>
          </p:nvPicPr>
          <p:blipFill>
            <a:blip r:embed="rId3" cstate="print"/>
            <a:stretch>
              <a:fillRect/>
            </a:stretch>
          </p:blipFill>
          <p:spPr>
            <a:xfrm>
              <a:off x="6019800" y="2286000"/>
              <a:ext cx="722992" cy="317576"/>
            </a:xfrm>
            <a:prstGeom prst="rect">
              <a:avLst/>
            </a:prstGeom>
          </p:spPr>
        </p:pic>
      </p:grpSp>
      <p:grpSp>
        <p:nvGrpSpPr>
          <p:cNvPr id="5" name="Group 60"/>
          <p:cNvGrpSpPr/>
          <p:nvPr/>
        </p:nvGrpSpPr>
        <p:grpSpPr>
          <a:xfrm>
            <a:off x="1447800" y="1981200"/>
            <a:ext cx="6324600" cy="2438400"/>
            <a:chOff x="1447800" y="4191000"/>
            <a:chExt cx="6324600" cy="2438400"/>
          </a:xfrm>
        </p:grpSpPr>
        <p:grpSp>
          <p:nvGrpSpPr>
            <p:cNvPr id="6" name="Group 40"/>
            <p:cNvGrpSpPr/>
            <p:nvPr/>
          </p:nvGrpSpPr>
          <p:grpSpPr>
            <a:xfrm>
              <a:off x="1447800" y="4191000"/>
              <a:ext cx="6324600" cy="2438400"/>
              <a:chOff x="1371600" y="1981200"/>
              <a:chExt cx="6324600" cy="2438400"/>
            </a:xfrm>
          </p:grpSpPr>
          <p:sp>
            <p:nvSpPr>
              <p:cNvPr id="9" name="Oval 8"/>
              <p:cNvSpPr/>
              <p:nvPr/>
            </p:nvSpPr>
            <p:spPr>
              <a:xfrm>
                <a:off x="1752600" y="29718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2209800" y="19812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2514600" y="28194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2133600" y="36576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2895600" y="38862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2819400" y="32766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3657600" y="28956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1600200" y="39624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3657600" y="35814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4191000" y="22098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3581400" y="19812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2819400" y="20574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4267200" y="39624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4267200" y="33528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4572000" y="28194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4876800" y="39624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953000" y="32766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791200" y="20574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4800600" y="20574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638800" y="38100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5867400" y="32004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410200" y="26670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6553200" y="20574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553200" y="28194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6629400" y="38100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7010400" y="32766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7239000" y="24384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1371600" y="19812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1981200" y="25146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 name="Oval 16"/>
            <p:cNvSpPr/>
            <p:nvPr/>
          </p:nvSpPr>
          <p:spPr>
            <a:xfrm>
              <a:off x="3200400" y="4800600"/>
              <a:ext cx="457200" cy="4572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21"/>
          <p:cNvGrpSpPr/>
          <p:nvPr/>
        </p:nvGrpSpPr>
        <p:grpSpPr>
          <a:xfrm>
            <a:off x="1524000" y="3721024"/>
            <a:ext cx="4532992" cy="317576"/>
            <a:chOff x="2133600" y="3581400"/>
            <a:chExt cx="4532992" cy="317576"/>
          </a:xfrm>
        </p:grpSpPr>
        <p:pic>
          <p:nvPicPr>
            <p:cNvPr id="51" name="Picture 50" descr="Electron.png"/>
            <p:cNvPicPr>
              <a:picLocks noChangeAspect="1"/>
            </p:cNvPicPr>
            <p:nvPr/>
          </p:nvPicPr>
          <p:blipFill>
            <a:blip r:embed="rId3" cstate="print"/>
            <a:stretch>
              <a:fillRect/>
            </a:stretch>
          </p:blipFill>
          <p:spPr>
            <a:xfrm>
              <a:off x="2133600" y="3581400"/>
              <a:ext cx="722992" cy="317576"/>
            </a:xfrm>
            <a:prstGeom prst="rect">
              <a:avLst/>
            </a:prstGeom>
          </p:spPr>
        </p:pic>
        <p:pic>
          <p:nvPicPr>
            <p:cNvPr id="52" name="Picture 51" descr="Electron.png"/>
            <p:cNvPicPr>
              <a:picLocks noChangeAspect="1"/>
            </p:cNvPicPr>
            <p:nvPr/>
          </p:nvPicPr>
          <p:blipFill>
            <a:blip r:embed="rId3" cstate="print"/>
            <a:stretch>
              <a:fillRect/>
            </a:stretch>
          </p:blipFill>
          <p:spPr>
            <a:xfrm>
              <a:off x="4876800" y="3581400"/>
              <a:ext cx="722992" cy="317576"/>
            </a:xfrm>
            <a:prstGeom prst="rect">
              <a:avLst/>
            </a:prstGeom>
          </p:spPr>
        </p:pic>
        <p:pic>
          <p:nvPicPr>
            <p:cNvPr id="53" name="Picture 52" descr="Electron.png"/>
            <p:cNvPicPr>
              <a:picLocks noChangeAspect="1"/>
            </p:cNvPicPr>
            <p:nvPr/>
          </p:nvPicPr>
          <p:blipFill>
            <a:blip r:embed="rId3" cstate="print"/>
            <a:stretch>
              <a:fillRect/>
            </a:stretch>
          </p:blipFill>
          <p:spPr>
            <a:xfrm>
              <a:off x="3352800" y="3581400"/>
              <a:ext cx="722992" cy="317576"/>
            </a:xfrm>
            <a:prstGeom prst="rect">
              <a:avLst/>
            </a:prstGeom>
          </p:spPr>
        </p:pic>
        <p:pic>
          <p:nvPicPr>
            <p:cNvPr id="54" name="Picture 53" descr="Electron.png"/>
            <p:cNvPicPr>
              <a:picLocks noChangeAspect="1"/>
            </p:cNvPicPr>
            <p:nvPr/>
          </p:nvPicPr>
          <p:blipFill>
            <a:blip r:embed="rId3" cstate="print"/>
            <a:stretch>
              <a:fillRect/>
            </a:stretch>
          </p:blipFill>
          <p:spPr>
            <a:xfrm>
              <a:off x="5943600" y="3581400"/>
              <a:ext cx="722992" cy="317576"/>
            </a:xfrm>
            <a:prstGeom prst="rect">
              <a:avLst/>
            </a:prstGeom>
          </p:spPr>
        </p:pic>
      </p:grpSp>
      <p:grpSp>
        <p:nvGrpSpPr>
          <p:cNvPr id="8" name="Group 20"/>
          <p:cNvGrpSpPr/>
          <p:nvPr/>
        </p:nvGrpSpPr>
        <p:grpSpPr>
          <a:xfrm>
            <a:off x="1563008" y="3035224"/>
            <a:ext cx="3923392" cy="317576"/>
            <a:chOff x="2172608" y="2895600"/>
            <a:chExt cx="3923392" cy="317576"/>
          </a:xfrm>
        </p:grpSpPr>
        <p:pic>
          <p:nvPicPr>
            <p:cNvPr id="56" name="Picture 55" descr="Electron.png"/>
            <p:cNvPicPr>
              <a:picLocks noChangeAspect="1"/>
            </p:cNvPicPr>
            <p:nvPr/>
          </p:nvPicPr>
          <p:blipFill>
            <a:blip r:embed="rId3" cstate="print"/>
            <a:stretch>
              <a:fillRect/>
            </a:stretch>
          </p:blipFill>
          <p:spPr>
            <a:xfrm>
              <a:off x="3087008" y="2895600"/>
              <a:ext cx="722992" cy="317576"/>
            </a:xfrm>
            <a:prstGeom prst="rect">
              <a:avLst/>
            </a:prstGeom>
          </p:spPr>
        </p:pic>
        <p:pic>
          <p:nvPicPr>
            <p:cNvPr id="57" name="Picture 56" descr="Electron.png"/>
            <p:cNvPicPr>
              <a:picLocks noChangeAspect="1"/>
            </p:cNvPicPr>
            <p:nvPr/>
          </p:nvPicPr>
          <p:blipFill>
            <a:blip r:embed="rId3" cstate="print"/>
            <a:stretch>
              <a:fillRect/>
            </a:stretch>
          </p:blipFill>
          <p:spPr>
            <a:xfrm>
              <a:off x="4153808" y="2895600"/>
              <a:ext cx="722992" cy="317576"/>
            </a:xfrm>
            <a:prstGeom prst="rect">
              <a:avLst/>
            </a:prstGeom>
          </p:spPr>
        </p:pic>
        <p:pic>
          <p:nvPicPr>
            <p:cNvPr id="58" name="Picture 57" descr="Electron.png"/>
            <p:cNvPicPr>
              <a:picLocks noChangeAspect="1"/>
            </p:cNvPicPr>
            <p:nvPr/>
          </p:nvPicPr>
          <p:blipFill>
            <a:blip r:embed="rId3" cstate="print"/>
            <a:stretch>
              <a:fillRect/>
            </a:stretch>
          </p:blipFill>
          <p:spPr>
            <a:xfrm>
              <a:off x="5373008" y="2895600"/>
              <a:ext cx="722992" cy="317576"/>
            </a:xfrm>
            <a:prstGeom prst="rect">
              <a:avLst/>
            </a:prstGeom>
          </p:spPr>
        </p:pic>
        <p:pic>
          <p:nvPicPr>
            <p:cNvPr id="59" name="Picture 58" descr="Electron.png"/>
            <p:cNvPicPr>
              <a:picLocks noChangeAspect="1"/>
            </p:cNvPicPr>
            <p:nvPr/>
          </p:nvPicPr>
          <p:blipFill>
            <a:blip r:embed="rId3" cstate="print"/>
            <a:stretch>
              <a:fillRect/>
            </a:stretch>
          </p:blipFill>
          <p:spPr>
            <a:xfrm>
              <a:off x="2172608" y="2895600"/>
              <a:ext cx="722992" cy="317576"/>
            </a:xfrm>
            <a:prstGeom prst="rect">
              <a:avLst/>
            </a:prstGeom>
          </p:spPr>
        </p:pic>
      </p:grpSp>
      <p:grpSp>
        <p:nvGrpSpPr>
          <p:cNvPr id="13" name="Group 63"/>
          <p:cNvGrpSpPr/>
          <p:nvPr/>
        </p:nvGrpSpPr>
        <p:grpSpPr>
          <a:xfrm>
            <a:off x="1600200" y="5144869"/>
            <a:ext cx="2736820" cy="646331"/>
            <a:chOff x="1905000" y="5105400"/>
            <a:chExt cx="2736820" cy="646331"/>
          </a:xfrm>
        </p:grpSpPr>
        <p:pic>
          <p:nvPicPr>
            <p:cNvPr id="2" name="Picture 1" descr="Electron.png"/>
            <p:cNvPicPr>
              <a:picLocks noChangeAspect="1"/>
            </p:cNvPicPr>
            <p:nvPr/>
          </p:nvPicPr>
          <p:blipFill>
            <a:blip r:embed="rId3" cstate="print"/>
            <a:stretch>
              <a:fillRect/>
            </a:stretch>
          </p:blipFill>
          <p:spPr>
            <a:xfrm>
              <a:off x="1905000" y="5105400"/>
              <a:ext cx="1358730" cy="596825"/>
            </a:xfrm>
            <a:prstGeom prst="rect">
              <a:avLst/>
            </a:prstGeom>
          </p:spPr>
        </p:pic>
        <p:sp>
          <p:nvSpPr>
            <p:cNvPr id="62" name="TextBox 61"/>
            <p:cNvSpPr txBox="1"/>
            <p:nvPr/>
          </p:nvSpPr>
          <p:spPr>
            <a:xfrm>
              <a:off x="3200400" y="5105400"/>
              <a:ext cx="1441420" cy="646331"/>
            </a:xfrm>
            <a:prstGeom prst="rect">
              <a:avLst/>
            </a:prstGeom>
            <a:noFill/>
          </p:spPr>
          <p:txBody>
            <a:bodyPr wrap="none" rtlCol="0">
              <a:spAutoFit/>
            </a:bodyPr>
            <a:lstStyle/>
            <a:p>
              <a:r>
                <a:rPr lang="en-US" sz="3600" dirty="0" err="1" smtClean="0">
                  <a:solidFill>
                    <a:prstClr val="black"/>
                  </a:solidFill>
                  <a:latin typeface="NikoshBAN" pitchFamily="2" charset="0"/>
                  <a:cs typeface="NikoshBAN" pitchFamily="2" charset="0"/>
                </a:rPr>
                <a:t>ইলেকট্রন</a:t>
              </a:r>
              <a:endParaRPr lang="en-US" sz="3600" dirty="0">
                <a:solidFill>
                  <a:prstClr val="black"/>
                </a:solidFill>
                <a:latin typeface="NikoshBAN" pitchFamily="2" charset="0"/>
                <a:cs typeface="NikoshBAN" pitchFamily="2" charset="0"/>
              </a:endParaRPr>
            </a:p>
          </p:txBody>
        </p:sp>
      </p:grpSp>
      <p:grpSp>
        <p:nvGrpSpPr>
          <p:cNvPr id="14" name="Group 64"/>
          <p:cNvGrpSpPr/>
          <p:nvPr/>
        </p:nvGrpSpPr>
        <p:grpSpPr>
          <a:xfrm>
            <a:off x="5638800" y="4953000"/>
            <a:ext cx="2078501" cy="914400"/>
            <a:chOff x="6172200" y="4876800"/>
            <a:chExt cx="2078501" cy="914400"/>
          </a:xfrm>
        </p:grpSpPr>
        <p:sp>
          <p:nvSpPr>
            <p:cNvPr id="60" name="Oval 59"/>
            <p:cNvSpPr/>
            <p:nvPr/>
          </p:nvSpPr>
          <p:spPr>
            <a:xfrm>
              <a:off x="6172200" y="4876800"/>
              <a:ext cx="914400" cy="9144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Box 62"/>
            <p:cNvSpPr txBox="1"/>
            <p:nvPr/>
          </p:nvSpPr>
          <p:spPr>
            <a:xfrm>
              <a:off x="7086600" y="5068669"/>
              <a:ext cx="1164101" cy="646331"/>
            </a:xfrm>
            <a:prstGeom prst="rect">
              <a:avLst/>
            </a:prstGeom>
            <a:noFill/>
          </p:spPr>
          <p:txBody>
            <a:bodyPr wrap="none" rtlCol="0">
              <a:spAutoFit/>
            </a:bodyPr>
            <a:lstStyle/>
            <a:p>
              <a:r>
                <a:rPr lang="en-US" sz="3600" dirty="0" err="1" smtClean="0">
                  <a:solidFill>
                    <a:prstClr val="black"/>
                  </a:solidFill>
                  <a:latin typeface="NikoshBAN" pitchFamily="2" charset="0"/>
                  <a:cs typeface="NikoshBAN" pitchFamily="2" charset="0"/>
                </a:rPr>
                <a:t>পরমাণু</a:t>
              </a:r>
              <a:endParaRPr lang="en-US" sz="3600" dirty="0">
                <a:solidFill>
                  <a:prstClr val="black"/>
                </a:solidFill>
                <a:latin typeface="NikoshBAN" pitchFamily="2" charset="0"/>
                <a:cs typeface="NikoshBAN" pitchFamily="2" charset="0"/>
              </a:endParaRPr>
            </a:p>
          </p:txBody>
        </p:sp>
      </p:grpSp>
      <p:sp>
        <p:nvSpPr>
          <p:cNvPr id="66" name="Frame 65"/>
          <p:cNvSpPr/>
          <p:nvPr/>
        </p:nvSpPr>
        <p:spPr>
          <a:xfrm>
            <a:off x="0" y="0"/>
            <a:ext cx="9144000" cy="6858000"/>
          </a:xfrm>
          <a:prstGeom prst="frame">
            <a:avLst>
              <a:gd name="adj1" fmla="val 340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7" name="TextBox 66"/>
          <p:cNvSpPr txBox="1"/>
          <p:nvPr/>
        </p:nvSpPr>
        <p:spPr>
          <a:xfrm>
            <a:off x="969908" y="786825"/>
            <a:ext cx="7031092"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200" dirty="0" err="1" smtClean="0">
                <a:solidFill>
                  <a:prstClr val="black"/>
                </a:solidFill>
                <a:latin typeface="NikoshBAN" pitchFamily="2" charset="0"/>
                <a:cs typeface="NikoshBAN" pitchFamily="2" charset="0"/>
              </a:rPr>
              <a:t>ইলেকট্রন</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প্রবাহে</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পরিবাহী</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যে</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বাধা</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দিচ্ছে</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তাই</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হচ্ছে</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রোধ</a:t>
            </a:r>
            <a:endParaRPr lang="en-US" sz="3200" dirty="0">
              <a:solidFill>
                <a:prstClr val="black"/>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0"/>
                            </p:stCondLst>
                            <p:childTnLst>
                              <p:par>
                                <p:cTn id="22" presetID="0" presetClass="path" presetSubtype="0" repeatCount="indefinite" fill="hold" nodeType="afterEffect">
                                  <p:stCondLst>
                                    <p:cond delay="0"/>
                                  </p:stCondLst>
                                  <p:childTnLst>
                                    <p:animMotion origin="layout" path="M -2.77778E-7 5.92593E-6 L 0.10834 5.92593E-6 " pathEditMode="relative" ptsTypes="AA">
                                      <p:cBhvr>
                                        <p:cTn id="23" dur="1000" fill="hold"/>
                                        <p:tgtEl>
                                          <p:spTgt spid="3"/>
                                        </p:tgtEl>
                                        <p:attrNameLst>
                                          <p:attrName>ppt_x</p:attrName>
                                          <p:attrName>ppt_y</p:attrName>
                                        </p:attrNameLst>
                                      </p:cBhvr>
                                    </p:animMotion>
                                  </p:childTnLst>
                                  <p:subTnLst>
                                    <p:set>
                                      <p:cBhvr override="childStyle">
                                        <p:cTn dur="1" fill="hold" display="0" masterRel="sameClick" afterEffect="1">
                                          <p:stCondLst>
                                            <p:cond evt="end" delay="0">
                                              <p:tn val="22"/>
                                            </p:cond>
                                          </p:stCondLst>
                                        </p:cTn>
                                        <p:tgtEl>
                                          <p:spTgt spid="3"/>
                                        </p:tgtEl>
                                        <p:attrNameLst>
                                          <p:attrName>style.visibility</p:attrName>
                                        </p:attrNameLst>
                                      </p:cBhvr>
                                      <p:to>
                                        <p:strVal val="hidden"/>
                                      </p:to>
                                    </p:set>
                                  </p:subTnLst>
                                </p:cTn>
                              </p:par>
                              <p:par>
                                <p:cTn id="24" presetID="0" presetClass="path" presetSubtype="0" repeatCount="indefinite" fill="hold" nodeType="withEffect">
                                  <p:stCondLst>
                                    <p:cond delay="0"/>
                                  </p:stCondLst>
                                  <p:childTnLst>
                                    <p:animMotion origin="layout" path="M 6.66667E-6 -4.07407E-6 L 0.14167 -4.07407E-6 " pathEditMode="relative" ptsTypes="AA">
                                      <p:cBhvr>
                                        <p:cTn id="25" dur="1000" fill="hold"/>
                                        <p:tgtEl>
                                          <p:spTgt spid="8"/>
                                        </p:tgtEl>
                                        <p:attrNameLst>
                                          <p:attrName>ppt_x</p:attrName>
                                          <p:attrName>ppt_y</p:attrName>
                                        </p:attrNameLst>
                                      </p:cBhvr>
                                    </p:animMotion>
                                  </p:childTnLst>
                                  <p:subTnLst>
                                    <p:set>
                                      <p:cBhvr override="childStyle">
                                        <p:cTn dur="1" fill="hold" display="0" masterRel="sameClick" afterEffect="1">
                                          <p:stCondLst>
                                            <p:cond evt="end" delay="0">
                                              <p:tn val="24"/>
                                            </p:cond>
                                          </p:stCondLst>
                                        </p:cTn>
                                        <p:tgtEl>
                                          <p:spTgt spid="8"/>
                                        </p:tgtEl>
                                        <p:attrNameLst>
                                          <p:attrName>style.visibility</p:attrName>
                                        </p:attrNameLst>
                                      </p:cBhvr>
                                      <p:to>
                                        <p:strVal val="hidden"/>
                                      </p:to>
                                    </p:set>
                                  </p:subTnLst>
                                </p:cTn>
                              </p:par>
                              <p:par>
                                <p:cTn id="26" presetID="0" presetClass="path" presetSubtype="0" repeatCount="indefinite" fill="hold" nodeType="withEffect">
                                  <p:stCondLst>
                                    <p:cond delay="0"/>
                                  </p:stCondLst>
                                  <p:childTnLst>
                                    <p:animMotion origin="layout" path="M -2.77778E-7 -4.07407E-6 L 0.14166 -4.07407E-6 " pathEditMode="relative" ptsTypes="AA">
                                      <p:cBhvr>
                                        <p:cTn id="27" dur="1000" fill="hold"/>
                                        <p:tgtEl>
                                          <p:spTgt spid="7"/>
                                        </p:tgtEl>
                                        <p:attrNameLst>
                                          <p:attrName>ppt_x</p:attrName>
                                          <p:attrName>ppt_y</p:attrName>
                                        </p:attrNameLst>
                                      </p:cBhvr>
                                    </p:animMotion>
                                  </p:childTnLst>
                                  <p:subTnLst>
                                    <p:set>
                                      <p:cBhvr override="childStyle">
                                        <p:cTn dur="1" fill="hold" display="0" masterRel="sameClick" afterEffect="1">
                                          <p:stCondLst>
                                            <p:cond evt="end" delay="0">
                                              <p:tn val="26"/>
                                            </p:cond>
                                          </p:stCondLst>
                                        </p:cTn>
                                        <p:tgtEl>
                                          <p:spTgt spid="7"/>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left)">
                                      <p:cBhvr>
                                        <p:cTn id="3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3" name="Picture 2" descr="tumblr_lpvi5qG3MD1qa91zio1_500.psd.png"/>
          <p:cNvPicPr>
            <a:picLocks noChangeAspect="1"/>
          </p:cNvPicPr>
          <p:nvPr/>
        </p:nvPicPr>
        <p:blipFill>
          <a:blip r:embed="rId3" cstate="print"/>
          <a:stretch>
            <a:fillRect/>
          </a:stretch>
        </p:blipFill>
        <p:spPr>
          <a:xfrm rot="5400000">
            <a:off x="-470416" y="2043394"/>
            <a:ext cx="5437422" cy="3886990"/>
          </a:xfrm>
          <a:prstGeom prst="rect">
            <a:avLst/>
          </a:prstGeom>
        </p:spPr>
      </p:pic>
      <p:pic>
        <p:nvPicPr>
          <p:cNvPr id="4" name="Picture 3" descr="HS-420x240.png"/>
          <p:cNvPicPr>
            <a:picLocks noChangeAspect="1"/>
          </p:cNvPicPr>
          <p:nvPr/>
        </p:nvPicPr>
        <p:blipFill>
          <a:blip r:embed="rId4" cstate="print"/>
          <a:stretch>
            <a:fillRect/>
          </a:stretch>
        </p:blipFill>
        <p:spPr>
          <a:xfrm>
            <a:off x="4686300" y="1524000"/>
            <a:ext cx="4000500" cy="2286000"/>
          </a:xfrm>
          <a:prstGeom prst="rect">
            <a:avLst/>
          </a:prstGeom>
        </p:spPr>
      </p:pic>
      <p:pic>
        <p:nvPicPr>
          <p:cNvPr id="5" name="Picture 4" descr="Power-Resistor.png"/>
          <p:cNvPicPr>
            <a:picLocks noChangeAspect="1"/>
          </p:cNvPicPr>
          <p:nvPr/>
        </p:nvPicPr>
        <p:blipFill>
          <a:blip r:embed="rId5" cstate="print"/>
          <a:stretch>
            <a:fillRect/>
          </a:stretch>
        </p:blipFill>
        <p:spPr>
          <a:xfrm>
            <a:off x="4724876" y="3886200"/>
            <a:ext cx="3809524" cy="2768254"/>
          </a:xfrm>
          <a:prstGeom prst="rect">
            <a:avLst/>
          </a:prstGeom>
        </p:spPr>
      </p:pic>
      <p:grpSp>
        <p:nvGrpSpPr>
          <p:cNvPr id="2" name="Group 15"/>
          <p:cNvGrpSpPr/>
          <p:nvPr/>
        </p:nvGrpSpPr>
        <p:grpSpPr>
          <a:xfrm>
            <a:off x="0" y="0"/>
            <a:ext cx="9144000" cy="6858000"/>
            <a:chOff x="0" y="0"/>
            <a:chExt cx="9144000" cy="6858000"/>
          </a:xfrm>
        </p:grpSpPr>
        <p:sp>
          <p:nvSpPr>
            <p:cNvPr id="6" name="Frame 5"/>
            <p:cNvSpPr/>
            <p:nvPr/>
          </p:nvSpPr>
          <p:spPr>
            <a:xfrm>
              <a:off x="0" y="0"/>
              <a:ext cx="9144000" cy="6858000"/>
            </a:xfrm>
            <a:prstGeom prst="frame">
              <a:avLst>
                <a:gd name="adj1" fmla="val 3026"/>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8" name="Straight Connector 7"/>
            <p:cNvCxnSpPr/>
            <p:nvPr/>
          </p:nvCxnSpPr>
          <p:spPr>
            <a:xfrm>
              <a:off x="80211" y="1371600"/>
              <a:ext cx="9015663" cy="1588"/>
            </a:xfrm>
            <a:prstGeom prst="line">
              <a:avLst/>
            </a:prstGeom>
            <a:ln w="762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1638301" y="4076700"/>
              <a:ext cx="5423027" cy="12828"/>
            </a:xfrm>
            <a:prstGeom prst="line">
              <a:avLst/>
            </a:prstGeom>
            <a:ln w="762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4334585" y="3761874"/>
              <a:ext cx="4737226" cy="48126"/>
            </a:xfrm>
            <a:prstGeom prst="line">
              <a:avLst/>
            </a:prstGeom>
            <a:ln w="762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905000" y="381000"/>
            <a:ext cx="5288627" cy="707886"/>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4000" dirty="0" err="1" smtClean="0">
                <a:solidFill>
                  <a:prstClr val="white"/>
                </a:solidFill>
                <a:latin typeface="NikoshBAN" pitchFamily="2" charset="0"/>
                <a:cs typeface="NikoshBAN" pitchFamily="2" charset="0"/>
              </a:rPr>
              <a:t>নিচের</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রোধগুলো</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স্থিরমানের</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রোধ</a:t>
            </a:r>
            <a:endParaRPr lang="en-US" sz="4000" dirty="0">
              <a:solidFill>
                <a:prstClr val="white"/>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 name="Frame 5"/>
          <p:cNvSpPr/>
          <p:nvPr/>
        </p:nvSpPr>
        <p:spPr>
          <a:xfrm>
            <a:off x="0" y="0"/>
            <a:ext cx="9144000" cy="6858000"/>
          </a:xfrm>
          <a:prstGeom prst="frame">
            <a:avLst>
              <a:gd name="adj1" fmla="val 3026"/>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8" name="Straight Connector 7"/>
          <p:cNvCxnSpPr/>
          <p:nvPr/>
        </p:nvCxnSpPr>
        <p:spPr>
          <a:xfrm>
            <a:off x="80211" y="1065212"/>
            <a:ext cx="9015663" cy="1588"/>
          </a:xfrm>
          <a:prstGeom prst="line">
            <a:avLst/>
          </a:prstGeom>
          <a:ln w="762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1" y="3886200"/>
            <a:ext cx="9071811" cy="1588"/>
          </a:xfrm>
          <a:prstGeom prst="line">
            <a:avLst/>
          </a:prstGeom>
          <a:ln w="762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5000" y="304800"/>
            <a:ext cx="4900701"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000" dirty="0" err="1" smtClean="0">
                <a:solidFill>
                  <a:prstClr val="white"/>
                </a:solidFill>
                <a:latin typeface="NikoshBAN" pitchFamily="2" charset="0"/>
                <a:cs typeface="NikoshBAN" pitchFamily="2" charset="0"/>
              </a:rPr>
              <a:t>নিচের</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রোধগুলো</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পরিবর্তী</a:t>
            </a:r>
            <a:r>
              <a:rPr lang="en-US" sz="4000" dirty="0" smtClean="0">
                <a:solidFill>
                  <a:prstClr val="white"/>
                </a:solidFill>
                <a:latin typeface="NikoshBAN" pitchFamily="2" charset="0"/>
                <a:cs typeface="NikoshBAN" pitchFamily="2" charset="0"/>
              </a:rPr>
              <a:t> </a:t>
            </a:r>
            <a:r>
              <a:rPr lang="en-US" sz="4000" dirty="0" err="1" smtClean="0">
                <a:solidFill>
                  <a:prstClr val="white"/>
                </a:solidFill>
                <a:latin typeface="NikoshBAN" pitchFamily="2" charset="0"/>
                <a:cs typeface="NikoshBAN" pitchFamily="2" charset="0"/>
              </a:rPr>
              <a:t>রোধ</a:t>
            </a:r>
            <a:endParaRPr lang="en-US" sz="4000" dirty="0">
              <a:solidFill>
                <a:prstClr val="white"/>
              </a:solidFill>
              <a:latin typeface="NikoshBAN" pitchFamily="2" charset="0"/>
              <a:cs typeface="NikoshBAN" pitchFamily="2" charset="0"/>
            </a:endParaRPr>
          </a:p>
        </p:txBody>
      </p:sp>
      <p:pic>
        <p:nvPicPr>
          <p:cNvPr id="14" name="Picture 13" descr="Machine.png"/>
          <p:cNvPicPr>
            <a:picLocks noChangeAspect="1"/>
          </p:cNvPicPr>
          <p:nvPr/>
        </p:nvPicPr>
        <p:blipFill>
          <a:blip r:embed="rId3" cstate="print"/>
          <a:stretch>
            <a:fillRect/>
          </a:stretch>
        </p:blipFill>
        <p:spPr>
          <a:xfrm>
            <a:off x="1600200" y="1089904"/>
            <a:ext cx="5753696" cy="2796296"/>
          </a:xfrm>
          <a:prstGeom prst="rect">
            <a:avLst/>
          </a:prstGeom>
        </p:spPr>
      </p:pic>
      <p:pic>
        <p:nvPicPr>
          <p:cNvPr id="15" name="Picture 14" descr="nob_front.png"/>
          <p:cNvPicPr>
            <a:picLocks noChangeAspect="1"/>
          </p:cNvPicPr>
          <p:nvPr/>
        </p:nvPicPr>
        <p:blipFill>
          <a:blip r:embed="rId4" cstate="print"/>
          <a:stretch>
            <a:fillRect/>
          </a:stretch>
        </p:blipFill>
        <p:spPr>
          <a:xfrm>
            <a:off x="5257800" y="1728850"/>
            <a:ext cx="781314" cy="781314"/>
          </a:xfrm>
          <a:prstGeom prst="rect">
            <a:avLst/>
          </a:prstGeom>
        </p:spPr>
      </p:pic>
      <p:pic>
        <p:nvPicPr>
          <p:cNvPr id="16" name="Picture 15" descr="Circuits_Rheostat.png"/>
          <p:cNvPicPr>
            <a:picLocks noChangeAspect="1"/>
          </p:cNvPicPr>
          <p:nvPr/>
        </p:nvPicPr>
        <p:blipFill>
          <a:blip r:embed="rId5" cstate="print"/>
          <a:stretch>
            <a:fillRect/>
          </a:stretch>
        </p:blipFill>
        <p:spPr>
          <a:xfrm>
            <a:off x="457200" y="4217798"/>
            <a:ext cx="3517270" cy="2259202"/>
          </a:xfrm>
          <a:prstGeom prst="rect">
            <a:avLst/>
          </a:prstGeom>
        </p:spPr>
      </p:pic>
      <p:pic>
        <p:nvPicPr>
          <p:cNvPr id="18" name="Picture 17" descr="variable-resistor-.png"/>
          <p:cNvPicPr>
            <a:picLocks noChangeAspect="1"/>
          </p:cNvPicPr>
          <p:nvPr/>
        </p:nvPicPr>
        <p:blipFill>
          <a:blip r:embed="rId6" cstate="print"/>
          <a:stretch>
            <a:fillRect/>
          </a:stretch>
        </p:blipFill>
        <p:spPr>
          <a:xfrm>
            <a:off x="5258190" y="4038600"/>
            <a:ext cx="2666610" cy="2186946"/>
          </a:xfrm>
          <a:prstGeom prst="rect">
            <a:avLst/>
          </a:prstGeom>
        </p:spPr>
      </p:pic>
      <p:sp>
        <p:nvSpPr>
          <p:cNvPr id="19" name="Down Arrow 18"/>
          <p:cNvSpPr/>
          <p:nvPr/>
        </p:nvSpPr>
        <p:spPr>
          <a:xfrm>
            <a:off x="1933074" y="3962400"/>
            <a:ext cx="685800" cy="30480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Notched Right Arrow 19"/>
          <p:cNvSpPr/>
          <p:nvPr/>
        </p:nvSpPr>
        <p:spPr>
          <a:xfrm rot="14680646">
            <a:off x="4853200" y="3613027"/>
            <a:ext cx="3245896" cy="489193"/>
          </a:xfrm>
          <a:prstGeom prst="notch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4000" autoRev="1" fill="hold" nodeType="clickEffect">
                                  <p:stCondLst>
                                    <p:cond delay="0"/>
                                  </p:stCondLst>
                                  <p:childTnLst>
                                    <p:animRot by="16200000">
                                      <p:cBhvr>
                                        <p:cTn id="6" dur="2000" fill="hold"/>
                                        <p:tgtEl>
                                          <p:spTgt spid="1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repeatCount="4000" autoRev="1" fill="hold" grpId="1" nodeType="clickEffect">
                                  <p:stCondLst>
                                    <p:cond delay="0"/>
                                  </p:stCondLst>
                                  <p:childTnLst>
                                    <p:animMotion origin="layout" path="M 0 0 L 0.075 0 " pathEditMode="relative" ptsTypes="AA">
                                      <p:cBhvr>
                                        <p:cTn id="15" dur="2000" fill="hold"/>
                                        <p:tgtEl>
                                          <p:spTgt spid="19"/>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4" repeatCount="300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1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9" grpId="1" animBg="1"/>
      <p:bldP spid="2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1348</Words>
  <Application>Microsoft Office PowerPoint</Application>
  <PresentationFormat>On-screen Show (4:3)</PresentationFormat>
  <Paragraphs>207</Paragraphs>
  <Slides>23</Slides>
  <Notes>18</Notes>
  <HiddenSlides>1</HiddenSlides>
  <MMClips>0</MMClips>
  <ScaleCrop>false</ScaleCrop>
  <HeadingPairs>
    <vt:vector size="4" baseType="variant">
      <vt:variant>
        <vt:lpstr>Theme</vt:lpstr>
      </vt:variant>
      <vt:variant>
        <vt:i4>19</vt:i4>
      </vt:variant>
      <vt:variant>
        <vt:lpstr>Slide Titles</vt:lpstr>
      </vt:variant>
      <vt:variant>
        <vt:i4>23</vt:i4>
      </vt:variant>
    </vt:vector>
  </HeadingPairs>
  <TitlesOfParts>
    <vt:vector size="42"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58</cp:revision>
  <dcterms:created xsi:type="dcterms:W3CDTF">2015-10-27T18:32:14Z</dcterms:created>
  <dcterms:modified xsi:type="dcterms:W3CDTF">2016-08-10T03:30:32Z</dcterms:modified>
</cp:coreProperties>
</file>